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24" r:id="rId4"/>
  </p:sldMasterIdLst>
  <p:notesMasterIdLst>
    <p:notesMasterId r:id="rId32"/>
  </p:notesMasterIdLst>
  <p:handoutMasterIdLst>
    <p:handoutMasterId r:id="rId33"/>
  </p:handoutMasterIdLst>
  <p:sldIdLst>
    <p:sldId id="2085" r:id="rId5"/>
    <p:sldId id="2091" r:id="rId6"/>
    <p:sldId id="2095" r:id="rId7"/>
    <p:sldId id="2092" r:id="rId8"/>
    <p:sldId id="2068" r:id="rId9"/>
    <p:sldId id="2073" r:id="rId10"/>
    <p:sldId id="2071" r:id="rId11"/>
    <p:sldId id="2049" r:id="rId12"/>
    <p:sldId id="2040" r:id="rId13"/>
    <p:sldId id="2078" r:id="rId14"/>
    <p:sldId id="2055" r:id="rId15"/>
    <p:sldId id="2060" r:id="rId16"/>
    <p:sldId id="2077" r:id="rId17"/>
    <p:sldId id="2069" r:id="rId18"/>
    <p:sldId id="2079" r:id="rId19"/>
    <p:sldId id="2081" r:id="rId20"/>
    <p:sldId id="2082" r:id="rId21"/>
    <p:sldId id="2089" r:id="rId22"/>
    <p:sldId id="2070" r:id="rId23"/>
    <p:sldId id="2080" r:id="rId24"/>
    <p:sldId id="2083" r:id="rId25"/>
    <p:sldId id="2084" r:id="rId26"/>
    <p:sldId id="2090" r:id="rId27"/>
    <p:sldId id="2074" r:id="rId28"/>
    <p:sldId id="2093" r:id="rId29"/>
    <p:sldId id="2088" r:id="rId30"/>
    <p:sldId id="2076" r:id="rId31"/>
  </p:sldIdLst>
  <p:sldSz cx="9144000" cy="5143500" type="screen16x9"/>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mund Kaijaks" initials="RK" lastIdx="28" clrIdx="0">
    <p:extLst>
      <p:ext uri="{19B8F6BF-5375-455C-9EA6-DF929625EA0E}">
        <p15:presenceInfo xmlns:p15="http://schemas.microsoft.com/office/powerpoint/2012/main" xmlns="" userId="S-1-5-21-1271419588-2746062345-966885663-719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427"/>
    <a:srgbClr val="E6E6E6"/>
    <a:srgbClr val="FF5527"/>
    <a:srgbClr val="37C5F7"/>
    <a:srgbClr val="1CD164"/>
    <a:srgbClr val="AE20A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9" autoAdjust="0"/>
    <p:restoredTop sz="79320" autoAdjust="0"/>
  </p:normalViewPr>
  <p:slideViewPr>
    <p:cSldViewPr>
      <p:cViewPr varScale="1">
        <p:scale>
          <a:sx n="117" d="100"/>
          <a:sy n="117" d="100"/>
        </p:scale>
        <p:origin x="-1380"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2436" y="-114"/>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444197B-CAF5-404C-B574-F7B6830F615E}"/>
              </a:ext>
            </a:extLst>
          </p:cNvPr>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xmlns="" id="{C7959179-3865-4FC3-AFCD-A36268A9A31B}"/>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5D2F81E-5A39-4524-8143-591EEE624DD1}" type="datetimeFigureOut">
              <a:rPr lang="en-US"/>
              <a:pPr>
                <a:defRPr/>
              </a:pPr>
              <a:t>6/29/2021</a:t>
            </a:fld>
            <a:endParaRPr lang="en-US"/>
          </a:p>
        </p:txBody>
      </p:sp>
      <p:sp>
        <p:nvSpPr>
          <p:cNvPr id="4" name="Footer Placeholder 3">
            <a:extLst>
              <a:ext uri="{FF2B5EF4-FFF2-40B4-BE49-F238E27FC236}">
                <a16:creationId xmlns:a16="http://schemas.microsoft.com/office/drawing/2014/main" xmlns="" id="{3F2683F7-4C1F-4BC6-B415-97B2E4897A3C}"/>
              </a:ext>
            </a:extLst>
          </p:cNvPr>
          <p:cNvSpPr>
            <a:spLocks noGrp="1"/>
          </p:cNvSpPr>
          <p:nvPr>
            <p:ph type="ftr" sz="quarter" idx="2"/>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xmlns="" id="{83617684-2C90-407B-9BD1-4255CEED8A23}"/>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1CAA4DC-FCF3-47FE-87E5-A2B67EE1EA33}" type="slidenum">
              <a:rPr lang="en-US"/>
              <a:pPr>
                <a:defRPr/>
              </a:pPr>
              <a:t>‹#›</a:t>
            </a:fld>
            <a:endParaRPr 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770C159-8FF9-45D6-B297-7475951D1EED}"/>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xmlns="" id="{A4667B7D-133D-4A2E-A1EB-CC717D7EAB0B}"/>
              </a:ext>
            </a:extLst>
          </p:cNvPr>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E9D4C2F-1533-4748-B82F-121C41DD3466}" type="datetimeFigureOut">
              <a:rPr lang="en-US"/>
              <a:pPr>
                <a:defRPr/>
              </a:pPr>
              <a:t>6/29/2021</a:t>
            </a:fld>
            <a:endParaRPr lang="en-US"/>
          </a:p>
        </p:txBody>
      </p:sp>
      <p:sp>
        <p:nvSpPr>
          <p:cNvPr id="4" name="Slide Image Placeholder 3">
            <a:extLst>
              <a:ext uri="{FF2B5EF4-FFF2-40B4-BE49-F238E27FC236}">
                <a16:creationId xmlns:a16="http://schemas.microsoft.com/office/drawing/2014/main" xmlns="" id="{92A864E7-FC68-4124-B27A-BCCBC5207EE8}"/>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867FAF24-52BE-475D-AEFF-7E9022BD32B7}"/>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6EBB3935-48A1-44D1-A38C-E2B81464412F}"/>
              </a:ext>
            </a:extLst>
          </p:cNvPr>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xmlns="" id="{0C403B3E-D6B7-4EF1-8517-9074E4796CA3}"/>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806F6A-6DC0-4755-AA2C-EF512C73F6A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a:t>
            </a:fld>
            <a:endParaRPr lang="en-US"/>
          </a:p>
        </p:txBody>
      </p:sp>
    </p:spTree>
    <p:extLst>
      <p:ext uri="{BB962C8B-B14F-4D97-AF65-F5344CB8AC3E}">
        <p14:creationId xmlns:p14="http://schemas.microsoft.com/office/powerpoint/2010/main" xmlns="" val="285640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10</a:t>
            </a:fld>
            <a:endParaRPr lang="en-US" dirty="0"/>
          </a:p>
        </p:txBody>
      </p:sp>
    </p:spTree>
    <p:extLst>
      <p:ext uri="{BB962C8B-B14F-4D97-AF65-F5344CB8AC3E}">
        <p14:creationId xmlns:p14="http://schemas.microsoft.com/office/powerpoint/2010/main" xmlns="" val="105625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11</a:t>
            </a:fld>
            <a:endParaRPr lang="en-US" dirty="0"/>
          </a:p>
        </p:txBody>
      </p:sp>
    </p:spTree>
    <p:extLst>
      <p:ext uri="{BB962C8B-B14F-4D97-AF65-F5344CB8AC3E}">
        <p14:creationId xmlns:p14="http://schemas.microsoft.com/office/powerpoint/2010/main" xmlns="" val="347518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12</a:t>
            </a:fld>
            <a:endParaRPr lang="en-US" dirty="0"/>
          </a:p>
        </p:txBody>
      </p:sp>
    </p:spTree>
    <p:extLst>
      <p:ext uri="{BB962C8B-B14F-4D97-AF65-F5344CB8AC3E}">
        <p14:creationId xmlns:p14="http://schemas.microsoft.com/office/powerpoint/2010/main" xmlns="" val="3878780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13</a:t>
            </a:fld>
            <a:endParaRPr lang="en-US" dirty="0"/>
          </a:p>
        </p:txBody>
      </p:sp>
    </p:spTree>
    <p:extLst>
      <p:ext uri="{BB962C8B-B14F-4D97-AF65-F5344CB8AC3E}">
        <p14:creationId xmlns:p14="http://schemas.microsoft.com/office/powerpoint/2010/main" xmlns="" val="24428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14</a:t>
            </a:fld>
            <a:endParaRPr lang="en-US"/>
          </a:p>
        </p:txBody>
      </p:sp>
    </p:spTree>
    <p:extLst>
      <p:ext uri="{BB962C8B-B14F-4D97-AF65-F5344CB8AC3E}">
        <p14:creationId xmlns:p14="http://schemas.microsoft.com/office/powerpoint/2010/main" xmlns="" val="273697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15</a:t>
            </a:fld>
            <a:endParaRPr lang="en-US"/>
          </a:p>
        </p:txBody>
      </p:sp>
    </p:spTree>
    <p:extLst>
      <p:ext uri="{BB962C8B-B14F-4D97-AF65-F5344CB8AC3E}">
        <p14:creationId xmlns:p14="http://schemas.microsoft.com/office/powerpoint/2010/main" xmlns="" val="608856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16</a:t>
            </a:fld>
            <a:endParaRPr lang="en-US"/>
          </a:p>
        </p:txBody>
      </p:sp>
    </p:spTree>
    <p:extLst>
      <p:ext uri="{BB962C8B-B14F-4D97-AF65-F5344CB8AC3E}">
        <p14:creationId xmlns:p14="http://schemas.microsoft.com/office/powerpoint/2010/main" xmlns="" val="3194707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17</a:t>
            </a:fld>
            <a:endParaRPr lang="en-US"/>
          </a:p>
        </p:txBody>
      </p:sp>
    </p:spTree>
    <p:extLst>
      <p:ext uri="{BB962C8B-B14F-4D97-AF65-F5344CB8AC3E}">
        <p14:creationId xmlns:p14="http://schemas.microsoft.com/office/powerpoint/2010/main" xmlns="" val="381495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18</a:t>
            </a:fld>
            <a:endParaRPr lang="en-US" dirty="0"/>
          </a:p>
        </p:txBody>
      </p:sp>
    </p:spTree>
    <p:extLst>
      <p:ext uri="{BB962C8B-B14F-4D97-AF65-F5344CB8AC3E}">
        <p14:creationId xmlns:p14="http://schemas.microsoft.com/office/powerpoint/2010/main" xmlns="" val="24428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19</a:t>
            </a:fld>
            <a:endParaRPr lang="en-US"/>
          </a:p>
        </p:txBody>
      </p:sp>
    </p:spTree>
    <p:extLst>
      <p:ext uri="{BB962C8B-B14F-4D97-AF65-F5344CB8AC3E}">
        <p14:creationId xmlns:p14="http://schemas.microsoft.com/office/powerpoint/2010/main" xmlns="" val="116963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gn="l">
              <a:lnSpc>
                <a:spcPct val="100000"/>
              </a:lnSpc>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a:t>
            </a:fld>
            <a:endParaRPr lang="en-US"/>
          </a:p>
        </p:txBody>
      </p:sp>
    </p:spTree>
    <p:extLst>
      <p:ext uri="{BB962C8B-B14F-4D97-AF65-F5344CB8AC3E}">
        <p14:creationId xmlns:p14="http://schemas.microsoft.com/office/powerpoint/2010/main" xmlns="" val="4050211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20</a:t>
            </a:fld>
            <a:endParaRPr lang="en-US"/>
          </a:p>
        </p:txBody>
      </p:sp>
    </p:spTree>
    <p:extLst>
      <p:ext uri="{BB962C8B-B14F-4D97-AF65-F5344CB8AC3E}">
        <p14:creationId xmlns:p14="http://schemas.microsoft.com/office/powerpoint/2010/main" xmlns="" val="3707496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21</a:t>
            </a:fld>
            <a:endParaRPr lang="en-US"/>
          </a:p>
        </p:txBody>
      </p:sp>
    </p:spTree>
    <p:extLst>
      <p:ext uri="{BB962C8B-B14F-4D97-AF65-F5344CB8AC3E}">
        <p14:creationId xmlns:p14="http://schemas.microsoft.com/office/powerpoint/2010/main" xmlns="" val="2073961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22</a:t>
            </a:fld>
            <a:endParaRPr lang="en-US"/>
          </a:p>
        </p:txBody>
      </p:sp>
    </p:spTree>
    <p:extLst>
      <p:ext uri="{BB962C8B-B14F-4D97-AF65-F5344CB8AC3E}">
        <p14:creationId xmlns:p14="http://schemas.microsoft.com/office/powerpoint/2010/main" xmlns="" val="3958356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23</a:t>
            </a:fld>
            <a:endParaRPr lang="en-US" dirty="0"/>
          </a:p>
        </p:txBody>
      </p:sp>
    </p:spTree>
    <p:extLst>
      <p:ext uri="{BB962C8B-B14F-4D97-AF65-F5344CB8AC3E}">
        <p14:creationId xmlns:p14="http://schemas.microsoft.com/office/powerpoint/2010/main" xmlns="" val="244280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24</a:t>
            </a:fld>
            <a:endParaRPr lang="en-US"/>
          </a:p>
        </p:txBody>
      </p:sp>
    </p:spTree>
    <p:extLst>
      <p:ext uri="{BB962C8B-B14F-4D97-AF65-F5344CB8AC3E}">
        <p14:creationId xmlns:p14="http://schemas.microsoft.com/office/powerpoint/2010/main" xmlns="" val="2391043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25</a:t>
            </a:fld>
            <a:endParaRPr lang="en-US"/>
          </a:p>
        </p:txBody>
      </p:sp>
    </p:spTree>
    <p:extLst>
      <p:ext uri="{BB962C8B-B14F-4D97-AF65-F5344CB8AC3E}">
        <p14:creationId xmlns:p14="http://schemas.microsoft.com/office/powerpoint/2010/main" xmlns="" val="541967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26</a:t>
            </a:fld>
            <a:endParaRPr lang="en-US"/>
          </a:p>
        </p:txBody>
      </p:sp>
    </p:spTree>
    <p:extLst>
      <p:ext uri="{BB962C8B-B14F-4D97-AF65-F5344CB8AC3E}">
        <p14:creationId xmlns:p14="http://schemas.microsoft.com/office/powerpoint/2010/main" xmlns="" val="520924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27</a:t>
            </a:fld>
            <a:endParaRPr lang="en-US"/>
          </a:p>
        </p:txBody>
      </p:sp>
    </p:spTree>
    <p:extLst>
      <p:ext uri="{BB962C8B-B14F-4D97-AF65-F5344CB8AC3E}">
        <p14:creationId xmlns:p14="http://schemas.microsoft.com/office/powerpoint/2010/main" xmlns="" val="386906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gn="l">
              <a:lnSpc>
                <a:spcPct val="100000"/>
              </a:lnSpc>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3</a:t>
            </a:fld>
            <a:endParaRPr lang="en-US"/>
          </a:p>
        </p:txBody>
      </p:sp>
    </p:spTree>
    <p:extLst>
      <p:ext uri="{BB962C8B-B14F-4D97-AF65-F5344CB8AC3E}">
        <p14:creationId xmlns:p14="http://schemas.microsoft.com/office/powerpoint/2010/main" xmlns="" val="151422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gn="l">
              <a:lnSpc>
                <a:spcPct val="100000"/>
              </a:lnSpc>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4</a:t>
            </a:fld>
            <a:endParaRPr lang="en-US"/>
          </a:p>
        </p:txBody>
      </p:sp>
    </p:spTree>
    <p:extLst>
      <p:ext uri="{BB962C8B-B14F-4D97-AF65-F5344CB8AC3E}">
        <p14:creationId xmlns:p14="http://schemas.microsoft.com/office/powerpoint/2010/main" xmlns="" val="1062425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5</a:t>
            </a:fld>
            <a:endParaRPr lang="en-US" dirty="0"/>
          </a:p>
        </p:txBody>
      </p:sp>
    </p:spTree>
    <p:extLst>
      <p:ext uri="{BB962C8B-B14F-4D97-AF65-F5344CB8AC3E}">
        <p14:creationId xmlns:p14="http://schemas.microsoft.com/office/powerpoint/2010/main" xmlns="" val="253577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6</a:t>
            </a:fld>
            <a:endParaRPr lang="en-US" dirty="0"/>
          </a:p>
        </p:txBody>
      </p:sp>
    </p:spTree>
    <p:extLst>
      <p:ext uri="{BB962C8B-B14F-4D97-AF65-F5344CB8AC3E}">
        <p14:creationId xmlns:p14="http://schemas.microsoft.com/office/powerpoint/2010/main" xmlns="" val="2956379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7</a:t>
            </a:fld>
            <a:endParaRPr lang="en-US" dirty="0"/>
          </a:p>
        </p:txBody>
      </p:sp>
    </p:spTree>
    <p:extLst>
      <p:ext uri="{BB962C8B-B14F-4D97-AF65-F5344CB8AC3E}">
        <p14:creationId xmlns:p14="http://schemas.microsoft.com/office/powerpoint/2010/main" xmlns="" val="311772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8</a:t>
            </a:fld>
            <a:endParaRPr lang="en-US" dirty="0"/>
          </a:p>
        </p:txBody>
      </p:sp>
    </p:spTree>
    <p:extLst>
      <p:ext uri="{BB962C8B-B14F-4D97-AF65-F5344CB8AC3E}">
        <p14:creationId xmlns:p14="http://schemas.microsoft.com/office/powerpoint/2010/main" xmlns="" val="2068675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9</a:t>
            </a:fld>
            <a:endParaRPr lang="en-US" dirty="0"/>
          </a:p>
        </p:txBody>
      </p:sp>
    </p:spTree>
    <p:extLst>
      <p:ext uri="{BB962C8B-B14F-4D97-AF65-F5344CB8AC3E}">
        <p14:creationId xmlns:p14="http://schemas.microsoft.com/office/powerpoint/2010/main" xmlns="" val="3412526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Title Slide 1">
    <p:spTree>
      <p:nvGrpSpPr>
        <p:cNvPr id="1" name=""/>
        <p:cNvGrpSpPr/>
        <p:nvPr/>
      </p:nvGrpSpPr>
      <p:grpSpPr>
        <a:xfrm>
          <a:off x="0" y="0"/>
          <a:ext cx="0" cy="0"/>
          <a:chOff x="0" y="0"/>
          <a:chExt cx="0" cy="0"/>
        </a:xfrm>
      </p:grpSpPr>
      <p:pic>
        <p:nvPicPr>
          <p:cNvPr id="11" name="Picture 10" descr="A person smiling with a group of people behind him&#10;&#10;Description automatically generated with low confidence">
            <a:extLst>
              <a:ext uri="{FF2B5EF4-FFF2-40B4-BE49-F238E27FC236}">
                <a16:creationId xmlns:a16="http://schemas.microsoft.com/office/drawing/2014/main" xmlns="" id="{602FEE12-6CD4-CC42-AEEE-6BC54FE7DA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8"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sp>
        <p:nvSpPr>
          <p:cNvPr id="15" name="Text Placeholder 11">
            <a:extLst>
              <a:ext uri="{FF2B5EF4-FFF2-40B4-BE49-F238E27FC236}">
                <a16:creationId xmlns:a16="http://schemas.microsoft.com/office/drawing/2014/main" xmlns="" id="{5CABCCD1-C436-7243-B808-5B3A636914C1}"/>
              </a:ext>
            </a:extLst>
          </p:cNvPr>
          <p:cNvSpPr>
            <a:spLocks noGrp="1"/>
          </p:cNvSpPr>
          <p:nvPr>
            <p:ph type="body" sz="quarter" idx="12"/>
          </p:nvPr>
        </p:nvSpPr>
        <p:spPr>
          <a:xfrm>
            <a:off x="5486400" y="1962150"/>
            <a:ext cx="3438526" cy="753616"/>
          </a:xfrm>
          <a:prstGeom prst="rect">
            <a:avLst/>
          </a:prstGeom>
        </p:spPr>
        <p:txBody>
          <a:bodyPr/>
          <a:lstStyle>
            <a:lvl1pPr algn="ctr">
              <a:defRPr sz="2475"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p:txBody>
      </p:sp>
    </p:spTree>
    <p:extLst>
      <p:ext uri="{BB962C8B-B14F-4D97-AF65-F5344CB8AC3E}">
        <p14:creationId xmlns:p14="http://schemas.microsoft.com/office/powerpoint/2010/main" xmlns="" val="342273469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1" y="1077952"/>
            <a:ext cx="3992562" cy="215444"/>
          </a:xfr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pic>
        <p:nvPicPr>
          <p:cNvPr id="8" name="Picture 7">
            <a:extLst>
              <a:ext uri="{FF2B5EF4-FFF2-40B4-BE49-F238E27FC236}">
                <a16:creationId xmlns:a16="http://schemas.microsoft.com/office/drawing/2014/main" xmlns="" id="{1CE640AA-0468-7647-BFE2-72C0D07098DE}"/>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714375"/>
          </a:xfrm>
          <a:prstGeom prst="rect">
            <a:avLst/>
          </a:prstGeom>
        </p:spPr>
      </p:pic>
      <p:sp>
        <p:nvSpPr>
          <p:cNvPr id="11" name="Text Placeholder 8">
            <a:extLst>
              <a:ext uri="{FF2B5EF4-FFF2-40B4-BE49-F238E27FC236}">
                <a16:creationId xmlns:a16="http://schemas.microsoft.com/office/drawing/2014/main" xmlns="" id="{B8B10BBA-185A-CF4A-A0CC-495153644CB6}"/>
              </a:ext>
            </a:extLst>
          </p:cNvPr>
          <p:cNvSpPr>
            <a:spLocks noGrp="1"/>
          </p:cNvSpPr>
          <p:nvPr>
            <p:ph type="body" sz="quarter" idx="10"/>
          </p:nvPr>
        </p:nvSpPr>
        <p:spPr>
          <a:xfrm>
            <a:off x="556419" y="438150"/>
            <a:ext cx="8031163" cy="338554"/>
          </a:xfrm>
        </p:spPr>
        <p:txBody>
          <a:bodyPr/>
          <a:lstStyle>
            <a:lvl1pPr algn="ctr">
              <a:defRPr sz="2200" b="1" i="0" spc="-45" baseline="0">
                <a:latin typeface="Arial" charset="0"/>
                <a:ea typeface="Arial" charset="0"/>
                <a:cs typeface="Arial" charset="0"/>
              </a:defRPr>
            </a:lvl1pPr>
          </a:lstStyle>
          <a:p>
            <a:pPr lvl="0"/>
            <a:r>
              <a:rPr lang="en-US" dirty="0"/>
              <a:t>Click to edit Master text styles</a:t>
            </a:r>
          </a:p>
        </p:txBody>
      </p:sp>
      <p:sp>
        <p:nvSpPr>
          <p:cNvPr id="12" name="Text Placeholder 12">
            <a:extLst>
              <a:ext uri="{FF2B5EF4-FFF2-40B4-BE49-F238E27FC236}">
                <a16:creationId xmlns:a16="http://schemas.microsoft.com/office/drawing/2014/main" xmlns="" id="{4691F511-85E8-6D47-88DC-009ABDF1D820}"/>
              </a:ext>
            </a:extLst>
          </p:cNvPr>
          <p:cNvSpPr>
            <a:spLocks noGrp="1"/>
          </p:cNvSpPr>
          <p:nvPr>
            <p:ph type="body" sz="quarter" idx="12"/>
          </p:nvPr>
        </p:nvSpPr>
        <p:spPr>
          <a:xfrm>
            <a:off x="558000" y="1066800"/>
            <a:ext cx="3810000" cy="215444"/>
          </a:xfrm>
        </p:spPr>
        <p:txBody>
          <a:bodyPr/>
          <a:lstStyle>
            <a:lvl1pPr>
              <a:defRPr sz="1400" spc="-15" baseline="0">
                <a:latin typeface="Arial" charset="0"/>
                <a:ea typeface="Arial" charset="0"/>
                <a:cs typeface="Arial" charset="0"/>
              </a:defRPr>
            </a:lvl1pPr>
            <a:lvl2pPr marL="2700">
              <a:defRPr sz="1050">
                <a:latin typeface="Arial" charset="0"/>
                <a:ea typeface="Arial" charset="0"/>
                <a:cs typeface="Arial" charset="0"/>
              </a:defRPr>
            </a:lvl2pPr>
          </a:lstStyle>
          <a:p>
            <a:pPr lvl="0"/>
            <a:r>
              <a:rPr lang="en-US" altLang="x-none"/>
              <a:t>Click to edit Master text styles</a:t>
            </a:r>
          </a:p>
        </p:txBody>
      </p:sp>
      <p:sp>
        <p:nvSpPr>
          <p:cNvPr id="13" name="object 4">
            <a:extLst>
              <a:ext uri="{FF2B5EF4-FFF2-40B4-BE49-F238E27FC236}">
                <a16:creationId xmlns:a16="http://schemas.microsoft.com/office/drawing/2014/main" xmlns="" id="{5CE81438-5820-F941-9FD7-BF303FB654E1}"/>
              </a:ext>
            </a:extLst>
          </p:cNvPr>
          <p:cNvSpPr>
            <a:spLocks/>
          </p:cNvSpPr>
          <p:nvPr userDrawn="1"/>
        </p:nvSpPr>
        <p:spPr bwMode="auto">
          <a:xfrm>
            <a:off x="360000" y="860425"/>
            <a:ext cx="8424000"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GB"/>
          </a:p>
        </p:txBody>
      </p:sp>
    </p:spTree>
    <p:extLst>
      <p:ext uri="{BB962C8B-B14F-4D97-AF65-F5344CB8AC3E}">
        <p14:creationId xmlns:p14="http://schemas.microsoft.com/office/powerpoint/2010/main" xmlns="" val="69601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icture">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4572001" y="1075987"/>
            <a:ext cx="3992562"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Picture Placeholder 15"/>
          <p:cNvSpPr>
            <a:spLocks noGrp="1"/>
          </p:cNvSpPr>
          <p:nvPr>
            <p:ph type="pic" sz="quarter" idx="15"/>
          </p:nvPr>
        </p:nvSpPr>
        <p:spPr>
          <a:xfrm>
            <a:off x="533400" y="1076325"/>
            <a:ext cx="3810000" cy="3171825"/>
          </a:xfrm>
          <a:prstGeom prst="rect">
            <a:avLst/>
          </a:prstGeom>
        </p:spPr>
        <p:txBody>
          <a:bodyPr/>
          <a:lstStyle/>
          <a:p>
            <a:pPr lvl="0"/>
            <a:r>
              <a:rPr lang="en-US" noProof="0"/>
              <a:t>Click icon to add picture</a:t>
            </a:r>
          </a:p>
        </p:txBody>
      </p:sp>
      <p:pic>
        <p:nvPicPr>
          <p:cNvPr id="9" name="Picture 8">
            <a:extLst>
              <a:ext uri="{FF2B5EF4-FFF2-40B4-BE49-F238E27FC236}">
                <a16:creationId xmlns:a16="http://schemas.microsoft.com/office/drawing/2014/main" xmlns="" id="{76E154A1-91A3-9B4F-9F06-F9E2AFF40380}"/>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714375"/>
          </a:xfrm>
          <a:prstGeom prst="rect">
            <a:avLst/>
          </a:prstGeom>
        </p:spPr>
      </p:pic>
      <p:sp>
        <p:nvSpPr>
          <p:cNvPr id="10" name="Text Placeholder 8">
            <a:extLst>
              <a:ext uri="{FF2B5EF4-FFF2-40B4-BE49-F238E27FC236}">
                <a16:creationId xmlns:a16="http://schemas.microsoft.com/office/drawing/2014/main" xmlns="" id="{D8F6608D-73AD-DC47-B599-667892E2057D}"/>
              </a:ext>
            </a:extLst>
          </p:cNvPr>
          <p:cNvSpPr>
            <a:spLocks noGrp="1"/>
          </p:cNvSpPr>
          <p:nvPr>
            <p:ph type="body" sz="quarter" idx="10"/>
          </p:nvPr>
        </p:nvSpPr>
        <p:spPr>
          <a:xfrm>
            <a:off x="556419" y="438150"/>
            <a:ext cx="8031163" cy="338554"/>
          </a:xfrm>
        </p:spPr>
        <p:txBody>
          <a:bodyPr/>
          <a:lstStyle>
            <a:lvl1pPr algn="ctr">
              <a:defRPr sz="2200" b="1" i="0" spc="-45" baseline="0">
                <a:latin typeface="Arial" charset="0"/>
                <a:ea typeface="Arial" charset="0"/>
                <a:cs typeface="Arial" charset="0"/>
              </a:defRPr>
            </a:lvl1pPr>
          </a:lstStyle>
          <a:p>
            <a:pPr lvl="0"/>
            <a:r>
              <a:rPr lang="en-US" dirty="0"/>
              <a:t>Click to edit Master text styles</a:t>
            </a:r>
          </a:p>
        </p:txBody>
      </p:sp>
      <p:sp>
        <p:nvSpPr>
          <p:cNvPr id="11" name="object 4">
            <a:extLst>
              <a:ext uri="{FF2B5EF4-FFF2-40B4-BE49-F238E27FC236}">
                <a16:creationId xmlns:a16="http://schemas.microsoft.com/office/drawing/2014/main" xmlns="" id="{74A5E004-4743-4749-8F7C-34866F230D8B}"/>
              </a:ext>
            </a:extLst>
          </p:cNvPr>
          <p:cNvSpPr>
            <a:spLocks/>
          </p:cNvSpPr>
          <p:nvPr userDrawn="1"/>
        </p:nvSpPr>
        <p:spPr bwMode="auto">
          <a:xfrm>
            <a:off x="360000" y="860425"/>
            <a:ext cx="8424000"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GB"/>
          </a:p>
        </p:txBody>
      </p:sp>
    </p:spTree>
    <p:extLst>
      <p:ext uri="{BB962C8B-B14F-4D97-AF65-F5344CB8AC3E}">
        <p14:creationId xmlns:p14="http://schemas.microsoft.com/office/powerpoint/2010/main" xmlns="" val="29317085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Chart">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5114267" y="1075987"/>
            <a:ext cx="3450296"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Chart Placeholder 15"/>
          <p:cNvSpPr>
            <a:spLocks noGrp="1"/>
          </p:cNvSpPr>
          <p:nvPr>
            <p:ph type="chart" sz="quarter" idx="16"/>
          </p:nvPr>
        </p:nvSpPr>
        <p:spPr>
          <a:xfrm>
            <a:off x="533401" y="1076400"/>
            <a:ext cx="4306887" cy="3400425"/>
          </a:xfrm>
          <a:prstGeom prst="rect">
            <a:avLst/>
          </a:prstGeom>
          <a:solidFill>
            <a:schemeClr val="bg1">
              <a:lumMod val="95000"/>
            </a:schemeClr>
          </a:solidFill>
        </p:spPr>
        <p:txBody>
          <a:bodyPr/>
          <a:lstStyle/>
          <a:p>
            <a:pPr lvl="0"/>
            <a:r>
              <a:rPr lang="en-US" noProof="0"/>
              <a:t>Click icon to add chart</a:t>
            </a:r>
          </a:p>
        </p:txBody>
      </p:sp>
      <p:pic>
        <p:nvPicPr>
          <p:cNvPr id="8" name="Picture 7">
            <a:extLst>
              <a:ext uri="{FF2B5EF4-FFF2-40B4-BE49-F238E27FC236}">
                <a16:creationId xmlns:a16="http://schemas.microsoft.com/office/drawing/2014/main" xmlns="" id="{ECDB146B-A74A-2647-9DF3-FAD6635720A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714375"/>
          </a:xfrm>
          <a:prstGeom prst="rect">
            <a:avLst/>
          </a:prstGeom>
        </p:spPr>
      </p:pic>
      <p:sp>
        <p:nvSpPr>
          <p:cNvPr id="9" name="Text Placeholder 8">
            <a:extLst>
              <a:ext uri="{FF2B5EF4-FFF2-40B4-BE49-F238E27FC236}">
                <a16:creationId xmlns:a16="http://schemas.microsoft.com/office/drawing/2014/main" xmlns="" id="{DD13B5E8-BFD0-0140-A3C0-81568D4DE406}"/>
              </a:ext>
            </a:extLst>
          </p:cNvPr>
          <p:cNvSpPr>
            <a:spLocks noGrp="1"/>
          </p:cNvSpPr>
          <p:nvPr>
            <p:ph type="body" sz="quarter" idx="10"/>
          </p:nvPr>
        </p:nvSpPr>
        <p:spPr>
          <a:xfrm>
            <a:off x="556419" y="438150"/>
            <a:ext cx="8031163" cy="338554"/>
          </a:xfrm>
        </p:spPr>
        <p:txBody>
          <a:bodyPr/>
          <a:lstStyle>
            <a:lvl1pPr algn="ctr">
              <a:defRPr sz="2200" b="1" i="0" spc="-45" baseline="0">
                <a:latin typeface="Arial" charset="0"/>
                <a:ea typeface="Arial" charset="0"/>
                <a:cs typeface="Arial" charset="0"/>
              </a:defRPr>
            </a:lvl1pPr>
          </a:lstStyle>
          <a:p>
            <a:pPr lvl="0"/>
            <a:r>
              <a:rPr lang="en-US" dirty="0"/>
              <a:t>Click to edit Master text styles</a:t>
            </a:r>
          </a:p>
        </p:txBody>
      </p:sp>
      <p:sp>
        <p:nvSpPr>
          <p:cNvPr id="11" name="object 4">
            <a:extLst>
              <a:ext uri="{FF2B5EF4-FFF2-40B4-BE49-F238E27FC236}">
                <a16:creationId xmlns:a16="http://schemas.microsoft.com/office/drawing/2014/main" xmlns="" id="{62060C69-9601-324D-A6DD-9B2BCB8AB8DC}"/>
              </a:ext>
            </a:extLst>
          </p:cNvPr>
          <p:cNvSpPr>
            <a:spLocks/>
          </p:cNvSpPr>
          <p:nvPr userDrawn="1"/>
        </p:nvSpPr>
        <p:spPr bwMode="auto">
          <a:xfrm>
            <a:off x="360000" y="860425"/>
            <a:ext cx="8424000"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GB"/>
          </a:p>
        </p:txBody>
      </p:sp>
    </p:spTree>
    <p:extLst>
      <p:ext uri="{BB962C8B-B14F-4D97-AF65-F5344CB8AC3E}">
        <p14:creationId xmlns:p14="http://schemas.microsoft.com/office/powerpoint/2010/main" xmlns="" val="29975166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Quote">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9144000" cy="5143500"/>
          </a:xfrm>
          <a:prstGeom prst="rect">
            <a:avLst/>
          </a:prstGeom>
        </p:spPr>
        <p:txBody>
          <a:bodyPr/>
          <a:lstStyle/>
          <a:p>
            <a:pPr lvl="0"/>
            <a:r>
              <a:rPr lang="en-US" noProof="0"/>
              <a:t>Click icon to add picture</a:t>
            </a:r>
          </a:p>
        </p:txBody>
      </p:sp>
      <p:sp>
        <p:nvSpPr>
          <p:cNvPr id="7" name="Text Placeholder 6"/>
          <p:cNvSpPr>
            <a:spLocks noGrp="1"/>
          </p:cNvSpPr>
          <p:nvPr>
            <p:ph type="body" sz="quarter" idx="10"/>
          </p:nvPr>
        </p:nvSpPr>
        <p:spPr>
          <a:xfrm>
            <a:off x="838200" y="3599868"/>
            <a:ext cx="3733800" cy="1543633"/>
          </a:xfrm>
          <a:prstGeom prst="rect">
            <a:avLst/>
          </a:prstGeom>
          <a:solidFill>
            <a:schemeClr val="bg1"/>
          </a:solidFill>
        </p:spPr>
        <p:txBody>
          <a:bodyPr lIns="251999" tIns="180000" rIns="180000" bIns="288000" anchor="b"/>
          <a:lstStyle>
            <a:lvl1pPr>
              <a:defRPr sz="1200" b="0" i="1">
                <a:latin typeface="Times New Roman" panose="02020603050405020304" pitchFamily="18" charset="0"/>
                <a:ea typeface="Times New Roman" panose="02020603050405020304" pitchFamily="18" charset="0"/>
                <a:cs typeface="Times New Roman" panose="02020603050405020304" pitchFamily="18" charset="0"/>
              </a:defRPr>
            </a:lvl1pPr>
            <a:lvl2pPr>
              <a:defRPr sz="1200" b="0" i="1">
                <a:latin typeface="Times New Roman" panose="02020603050405020304" pitchFamily="18" charset="0"/>
                <a:ea typeface="Times New Roman" panose="02020603050405020304" pitchFamily="18" charset="0"/>
                <a:cs typeface="Times New Roman" panose="02020603050405020304" pitchFamily="18" charset="0"/>
              </a:defRPr>
            </a:lvl2pPr>
            <a:lvl3pPr>
              <a:defRPr sz="1200" b="0" i="1">
                <a:latin typeface="Times New Roman" panose="02020603050405020304" pitchFamily="18" charset="0"/>
                <a:ea typeface="Times New Roman" panose="02020603050405020304" pitchFamily="18" charset="0"/>
                <a:cs typeface="Times New Roman" panose="02020603050405020304" pitchFamily="18" charset="0"/>
              </a:defRPr>
            </a:lvl3pPr>
            <a:lvl4pPr>
              <a:defRPr sz="1200" b="0" i="1">
                <a:latin typeface="Times New Roman" panose="02020603050405020304" pitchFamily="18" charset="0"/>
                <a:ea typeface="Times New Roman" panose="02020603050405020304" pitchFamily="18" charset="0"/>
                <a:cs typeface="Times New Roman" panose="02020603050405020304" pitchFamily="18" charset="0"/>
              </a:defRPr>
            </a:lvl4pPr>
            <a:lvl5pPr>
              <a:defRPr sz="1200" b="0" i="1">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56256724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rporate Blue Quote">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567E140-B4B0-45FB-92A4-C8903AB77FC0}"/>
              </a:ext>
            </a:extLst>
          </p:cNvPr>
          <p:cNvSpPr>
            <a:spLocks noGrp="1"/>
          </p:cNvSpPr>
          <p:nvPr>
            <p:ph type="title"/>
          </p:nvPr>
        </p:nvSpPr>
        <p:spPr>
          <a:xfrm>
            <a:off x="1295400" y="1809750"/>
            <a:ext cx="6553200" cy="994172"/>
          </a:xfrm>
          <a:prstGeom prst="rect">
            <a:avLst/>
          </a:prstGeom>
        </p:spPr>
        <p:txBody>
          <a:bodyPr anchor="ctr"/>
          <a:lstStyle>
            <a:lvl1pPr algn="ctr">
              <a:defRPr sz="2200" b="1" i="0">
                <a:solidFill>
                  <a:schemeClr val="bg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xmlns="" val="3412044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ue Quote">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1517CF4-234F-4610-A8FB-B1204E2AF1D4}"/>
              </a:ext>
            </a:extLst>
          </p:cNvPr>
          <p:cNvSpPr>
            <a:spLocks noGrp="1"/>
          </p:cNvSpPr>
          <p:nvPr>
            <p:ph type="title"/>
          </p:nvPr>
        </p:nvSpPr>
        <p:spPr>
          <a:xfrm>
            <a:off x="1295400" y="1809750"/>
            <a:ext cx="6553200" cy="994172"/>
          </a:xfrm>
          <a:prstGeom prst="rect">
            <a:avLst/>
          </a:prstGeom>
        </p:spPr>
        <p:txBody>
          <a:bodyPr anchor="ctr"/>
          <a:lstStyle>
            <a:lvl1pPr algn="ctr">
              <a:defRPr sz="2200" b="1" i="0">
                <a:solidFill>
                  <a:schemeClr val="bg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xmlns="" val="199439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rporate Blue 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F351F23-BC4E-4BF7-9D8C-8EA752AFCFCF}"/>
              </a:ext>
            </a:extLst>
          </p:cNvPr>
          <p:cNvSpPr>
            <a:spLocks noChangeArrowheads="1"/>
          </p:cNvSpPr>
          <p:nvPr/>
        </p:nvSpPr>
        <p:spPr bwMode="auto">
          <a:xfrm>
            <a:off x="0" y="0"/>
            <a:ext cx="4572000" cy="5143500"/>
          </a:xfrm>
          <a:prstGeom prst="rect">
            <a:avLst/>
          </a:prstGeom>
          <a:solidFill>
            <a:schemeClr val="accent1"/>
          </a:solidFill>
          <a:ln>
            <a:noFill/>
          </a:ln>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p>
        </p:txBody>
      </p:sp>
      <p:sp>
        <p:nvSpPr>
          <p:cNvPr id="8" name="Title 1"/>
          <p:cNvSpPr>
            <a:spLocks noGrp="1"/>
          </p:cNvSpPr>
          <p:nvPr>
            <p:ph type="title"/>
          </p:nvPr>
        </p:nvSpPr>
        <p:spPr>
          <a:xfrm>
            <a:off x="457200" y="571500"/>
            <a:ext cx="3657600" cy="3771900"/>
          </a:xfrm>
          <a:prstGeom prst="rect">
            <a:avLst/>
          </a:prstGeom>
        </p:spPr>
        <p:txBody>
          <a:bodyPr anchor="t"/>
          <a:lstStyle>
            <a:lvl1pPr algn="l">
              <a:defRPr sz="18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10" name="Picture Placeholder 9"/>
          <p:cNvSpPr>
            <a:spLocks noGrp="1"/>
          </p:cNvSpPr>
          <p:nvPr>
            <p:ph type="pic" sz="quarter" idx="10"/>
          </p:nvPr>
        </p:nvSpPr>
        <p:spPr>
          <a:xfrm>
            <a:off x="4572000" y="0"/>
            <a:ext cx="4572000" cy="51435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xmlns="" val="4224786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ue 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DE331DE-1AAC-4A7A-97D5-95966EB1E0EC}"/>
              </a:ext>
            </a:extLst>
          </p:cNvPr>
          <p:cNvSpPr>
            <a:spLocks noChangeArrowheads="1"/>
          </p:cNvSpPr>
          <p:nvPr/>
        </p:nvSpPr>
        <p:spPr bwMode="auto">
          <a:xfrm>
            <a:off x="0" y="0"/>
            <a:ext cx="4572000" cy="5143500"/>
          </a:xfrm>
          <a:prstGeom prst="rect">
            <a:avLst/>
          </a:prstGeom>
          <a:solidFill>
            <a:schemeClr val="accent2"/>
          </a:solidFill>
          <a:ln>
            <a:noFill/>
          </a:ln>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p>
        </p:txBody>
      </p:sp>
      <p:sp>
        <p:nvSpPr>
          <p:cNvPr id="7" name="Title 1"/>
          <p:cNvSpPr>
            <a:spLocks noGrp="1"/>
          </p:cNvSpPr>
          <p:nvPr>
            <p:ph type="title"/>
          </p:nvPr>
        </p:nvSpPr>
        <p:spPr>
          <a:xfrm>
            <a:off x="457200" y="571500"/>
            <a:ext cx="3657600" cy="3771900"/>
          </a:xfrm>
          <a:prstGeom prst="rect">
            <a:avLst/>
          </a:prstGeom>
        </p:spPr>
        <p:txBody>
          <a:bodyPr anchor="t"/>
          <a:lstStyle>
            <a:lvl1pPr algn="l">
              <a:defRPr sz="18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8" name="Picture Placeholder 9"/>
          <p:cNvSpPr>
            <a:spLocks noGrp="1"/>
          </p:cNvSpPr>
          <p:nvPr>
            <p:ph type="pic" sz="quarter" idx="10"/>
          </p:nvPr>
        </p:nvSpPr>
        <p:spPr>
          <a:xfrm>
            <a:off x="4572000" y="0"/>
            <a:ext cx="4572000" cy="51435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xmlns="" val="367584561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3374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mage Title Slide_insert own image">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xmlns="" id="{CEC03F3A-4EAC-41BD-95E4-65797075550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8550" y="2419350"/>
            <a:ext cx="1852613"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Picture Placeholder 9"/>
          <p:cNvSpPr>
            <a:spLocks noGrp="1"/>
          </p:cNvSpPr>
          <p:nvPr>
            <p:ph type="pic" sz="quarter" idx="12"/>
          </p:nvPr>
        </p:nvSpPr>
        <p:spPr>
          <a:xfrm>
            <a:off x="0" y="720760"/>
            <a:ext cx="9144000" cy="4422740"/>
          </a:xfrm>
          <a:prstGeom prst="rect">
            <a:avLst/>
          </a:prstGeom>
          <a:solidFill>
            <a:schemeClr val="bg2">
              <a:lumMod val="95000"/>
            </a:schemeClr>
          </a:solidFill>
        </p:spPr>
        <p:txBody>
          <a:bodyPr/>
          <a:lstStyle/>
          <a:p>
            <a:pPr lvl="0"/>
            <a:r>
              <a:rPr lang="en-US" noProof="0"/>
              <a:t>Click icon to add picture</a:t>
            </a:r>
          </a:p>
        </p:txBody>
      </p:sp>
      <p:sp>
        <p:nvSpPr>
          <p:cNvPr id="7" name="Text Placeholder 11"/>
          <p:cNvSpPr>
            <a:spLocks noGrp="1"/>
          </p:cNvSpPr>
          <p:nvPr>
            <p:ph type="body" sz="quarter" idx="10"/>
          </p:nvPr>
        </p:nvSpPr>
        <p:spPr>
          <a:xfrm>
            <a:off x="1485900" y="2976857"/>
            <a:ext cx="6172200" cy="380873"/>
          </a:xfrm>
          <a:prstGeom prst="rect">
            <a:avLst/>
          </a:prstGeom>
        </p:spPr>
        <p:txBody>
          <a:bodyPr/>
          <a:lstStyle>
            <a:lvl1pPr algn="ctr">
              <a:defRPr sz="2475"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8"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pic>
        <p:nvPicPr>
          <p:cNvPr id="11" name="Picture 10">
            <a:extLst>
              <a:ext uri="{FF2B5EF4-FFF2-40B4-BE49-F238E27FC236}">
                <a16:creationId xmlns:a16="http://schemas.microsoft.com/office/drawing/2014/main" xmlns="" id="{1DE2220F-1EDC-B441-A054-685E4296434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0"/>
            <a:ext cx="9144000" cy="714375"/>
          </a:xfrm>
          <a:prstGeom prst="rect">
            <a:avLst/>
          </a:prstGeom>
        </p:spPr>
      </p:pic>
    </p:spTree>
    <p:extLst>
      <p:ext uri="{BB962C8B-B14F-4D97-AF65-F5344CB8AC3E}">
        <p14:creationId xmlns:p14="http://schemas.microsoft.com/office/powerpoint/2010/main" xmlns="" val="31236943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rporate Blue Title Slid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6DD32CE5-D310-4934-8ED3-A9BFFAB6F578}"/>
              </a:ext>
            </a:extLst>
          </p:cNvPr>
          <p:cNvSpPr/>
          <p:nvPr/>
        </p:nvSpPr>
        <p:spPr>
          <a:xfrm>
            <a:off x="0" y="720761"/>
            <a:ext cx="9144000" cy="4422740"/>
          </a:xfrm>
          <a:custGeom>
            <a:avLst/>
            <a:gdLst/>
            <a:ahLst/>
            <a:cxnLst/>
            <a:rect l="l" t="t" r="r" b="b"/>
            <a:pathLst>
              <a:path w="9144000" h="5770245">
                <a:moveTo>
                  <a:pt x="0" y="5770029"/>
                </a:moveTo>
                <a:lnTo>
                  <a:pt x="9144000" y="5770029"/>
                </a:lnTo>
                <a:lnTo>
                  <a:pt x="9144000" y="0"/>
                </a:lnTo>
                <a:lnTo>
                  <a:pt x="0" y="0"/>
                </a:lnTo>
                <a:lnTo>
                  <a:pt x="0" y="5770029"/>
                </a:lnTo>
                <a:close/>
              </a:path>
            </a:pathLst>
          </a:custGeom>
          <a:solidFill>
            <a:schemeClr val="accent1"/>
          </a:solidFill>
          <a:ln>
            <a:noFill/>
          </a:ln>
        </p:spPr>
        <p:txBody>
          <a:bodyPr lIns="0" tIns="0" rIns="0" bIns="0"/>
          <a:lstStyle/>
          <a:p>
            <a:pPr eaLnBrk="1" fontAlgn="auto" hangingPunct="1">
              <a:spcBef>
                <a:spcPts val="0"/>
              </a:spcBef>
              <a:spcAft>
                <a:spcPts val="0"/>
              </a:spcAft>
              <a:defRPr/>
            </a:pPr>
            <a:endParaRPr>
              <a:latin typeface="+mn-lt"/>
              <a:ea typeface="+mn-ea"/>
            </a:endParaRPr>
          </a:p>
        </p:txBody>
      </p:sp>
      <p:sp>
        <p:nvSpPr>
          <p:cNvPr id="12" name="Text Placeholder 11"/>
          <p:cNvSpPr>
            <a:spLocks noGrp="1"/>
          </p:cNvSpPr>
          <p:nvPr>
            <p:ph type="body" sz="quarter" idx="10"/>
          </p:nvPr>
        </p:nvSpPr>
        <p:spPr>
          <a:xfrm>
            <a:off x="1485900" y="3829051"/>
            <a:ext cx="6172200" cy="246221"/>
          </a:xfrm>
        </p:spPr>
        <p:txBody>
          <a:bodyPr/>
          <a:lstStyle>
            <a:lvl1pPr algn="ctr">
              <a:defRPr sz="1600"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6" name="Text Placeholder 15"/>
          <p:cNvSpPr>
            <a:spLocks noGrp="1"/>
          </p:cNvSpPr>
          <p:nvPr>
            <p:ph type="body" sz="quarter" idx="11"/>
          </p:nvPr>
        </p:nvSpPr>
        <p:spPr>
          <a:xfrm>
            <a:off x="381000" y="4743451"/>
            <a:ext cx="3276600" cy="150041"/>
          </a:xfr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sp>
        <p:nvSpPr>
          <p:cNvPr id="7" name="Text Placeholder 11"/>
          <p:cNvSpPr>
            <a:spLocks noGrp="1"/>
          </p:cNvSpPr>
          <p:nvPr>
            <p:ph type="body" sz="quarter" idx="12"/>
          </p:nvPr>
        </p:nvSpPr>
        <p:spPr>
          <a:xfrm>
            <a:off x="1238250" y="2179365"/>
            <a:ext cx="6667500" cy="384721"/>
          </a:xfrm>
        </p:spPr>
        <p:txBody>
          <a:bodyPr anchor="ctr"/>
          <a:lstStyle>
            <a:lvl1pPr algn="ctr">
              <a:lnSpc>
                <a:spcPts val="3000"/>
              </a:lnSpc>
              <a:spcBef>
                <a:spcPts val="600"/>
              </a:spcBef>
              <a:defRPr sz="2700"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pic>
        <p:nvPicPr>
          <p:cNvPr id="14" name="Picture 13">
            <a:extLst>
              <a:ext uri="{FF2B5EF4-FFF2-40B4-BE49-F238E27FC236}">
                <a16:creationId xmlns:a16="http://schemas.microsoft.com/office/drawing/2014/main" xmlns="" id="{7E6C2C6F-F5D0-0748-967B-9229A5E2B6C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714375"/>
          </a:xfrm>
          <a:prstGeom prst="rect">
            <a:avLst/>
          </a:prstGeom>
        </p:spPr>
      </p:pic>
    </p:spTree>
    <p:extLst>
      <p:ext uri="{BB962C8B-B14F-4D97-AF65-F5344CB8AC3E}">
        <p14:creationId xmlns:p14="http://schemas.microsoft.com/office/powerpoint/2010/main" xmlns="" val="347656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ue Title Slid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6614B08F-928F-4AF2-BFB6-02BF04AFC157}"/>
              </a:ext>
            </a:extLst>
          </p:cNvPr>
          <p:cNvSpPr>
            <a:spLocks/>
          </p:cNvSpPr>
          <p:nvPr/>
        </p:nvSpPr>
        <p:spPr bwMode="auto">
          <a:xfrm>
            <a:off x="0" y="720761"/>
            <a:ext cx="9144000" cy="4422740"/>
          </a:xfrm>
          <a:custGeom>
            <a:avLst/>
            <a:gdLst>
              <a:gd name="T0" fmla="*/ 0 w 9144000"/>
              <a:gd name="T1" fmla="*/ 1369004 h 5770245"/>
              <a:gd name="T2" fmla="*/ 9144000 w 9144000"/>
              <a:gd name="T3" fmla="*/ 1369004 h 5770245"/>
              <a:gd name="T4" fmla="*/ 9144000 w 9144000"/>
              <a:gd name="T5" fmla="*/ 0 h 5770245"/>
              <a:gd name="T6" fmla="*/ 0 w 9144000"/>
              <a:gd name="T7" fmla="*/ 0 h 5770245"/>
              <a:gd name="T8" fmla="*/ 0 w 9144000"/>
              <a:gd name="T9" fmla="*/ 1369004 h 5770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5770245">
                <a:moveTo>
                  <a:pt x="0" y="5770029"/>
                </a:moveTo>
                <a:lnTo>
                  <a:pt x="9144000" y="5770029"/>
                </a:lnTo>
                <a:lnTo>
                  <a:pt x="9144000" y="0"/>
                </a:lnTo>
                <a:lnTo>
                  <a:pt x="0" y="0"/>
                </a:lnTo>
                <a:lnTo>
                  <a:pt x="0" y="5770029"/>
                </a:lnTo>
                <a:close/>
              </a:path>
            </a:pathLst>
          </a:custGeom>
          <a:solidFill>
            <a:schemeClr val="accent2"/>
          </a:solidFill>
          <a:ln>
            <a:noFill/>
          </a:ln>
        </p:spPr>
        <p:txBody>
          <a:bodyPr lIns="0" tIns="0" rIns="0" bIns="0"/>
          <a:lstStyle/>
          <a:p>
            <a:endParaRPr lang="en-GB"/>
          </a:p>
        </p:txBody>
      </p:sp>
      <p:sp>
        <p:nvSpPr>
          <p:cNvPr id="11" name="Text Placeholder 11"/>
          <p:cNvSpPr>
            <a:spLocks noGrp="1"/>
          </p:cNvSpPr>
          <p:nvPr>
            <p:ph type="body" sz="quarter" idx="10"/>
          </p:nvPr>
        </p:nvSpPr>
        <p:spPr>
          <a:xfrm>
            <a:off x="1485900" y="3829051"/>
            <a:ext cx="6172200" cy="246221"/>
          </a:xfrm>
          <a:prstGeom prst="rect">
            <a:avLst/>
          </a:prstGeom>
        </p:spPr>
        <p:txBody>
          <a:bodyPr/>
          <a:lstStyle>
            <a:lvl1pPr algn="ctr">
              <a:defRPr sz="1600"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2"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sp>
        <p:nvSpPr>
          <p:cNvPr id="7" name="Text Placeholder 11"/>
          <p:cNvSpPr>
            <a:spLocks noGrp="1"/>
          </p:cNvSpPr>
          <p:nvPr>
            <p:ph type="body" sz="quarter" idx="12"/>
          </p:nvPr>
        </p:nvSpPr>
        <p:spPr>
          <a:xfrm>
            <a:off x="1238250" y="2179365"/>
            <a:ext cx="6667500" cy="384721"/>
          </a:xfrm>
          <a:prstGeom prst="rect">
            <a:avLst/>
          </a:prstGeom>
        </p:spPr>
        <p:txBody>
          <a:bodyPr anchor="ctr"/>
          <a:lstStyle>
            <a:lvl1pPr algn="ctr">
              <a:lnSpc>
                <a:spcPts val="3000"/>
              </a:lnSpc>
              <a:spcBef>
                <a:spcPts val="600"/>
              </a:spcBef>
              <a:defRPr sz="2700"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pic>
        <p:nvPicPr>
          <p:cNvPr id="10" name="Picture 9">
            <a:extLst>
              <a:ext uri="{FF2B5EF4-FFF2-40B4-BE49-F238E27FC236}">
                <a16:creationId xmlns:a16="http://schemas.microsoft.com/office/drawing/2014/main" xmlns="" id="{92E41ED4-688C-C34B-BDEE-A9262C7C361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714375"/>
          </a:xfrm>
          <a:prstGeom prst="rect">
            <a:avLst/>
          </a:prstGeom>
        </p:spPr>
      </p:pic>
    </p:spTree>
    <p:extLst>
      <p:ext uri="{BB962C8B-B14F-4D97-AF65-F5344CB8AC3E}">
        <p14:creationId xmlns:p14="http://schemas.microsoft.com/office/powerpoint/2010/main" xmlns="" val="195540314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hite Title Slide">
    <p:spTree>
      <p:nvGrpSpPr>
        <p:cNvPr id="1" name=""/>
        <p:cNvGrpSpPr/>
        <p:nvPr/>
      </p:nvGrpSpPr>
      <p:grpSpPr>
        <a:xfrm>
          <a:off x="0" y="0"/>
          <a:ext cx="0" cy="0"/>
          <a:chOff x="0" y="0"/>
          <a:chExt cx="0" cy="0"/>
        </a:xfrm>
      </p:grpSpPr>
      <p:sp>
        <p:nvSpPr>
          <p:cNvPr id="6" name="Text Placeholder 11"/>
          <p:cNvSpPr>
            <a:spLocks noGrp="1"/>
          </p:cNvSpPr>
          <p:nvPr>
            <p:ph type="body" sz="quarter" idx="10"/>
          </p:nvPr>
        </p:nvSpPr>
        <p:spPr>
          <a:xfrm>
            <a:off x="1238250" y="1962150"/>
            <a:ext cx="6667500" cy="384721"/>
          </a:xfrm>
          <a:prstGeom prst="rect">
            <a:avLst/>
          </a:prstGeom>
        </p:spPr>
        <p:txBody>
          <a:bodyPr anchor="ctr"/>
          <a:lstStyle>
            <a:lvl1pPr algn="ctr">
              <a:lnSpc>
                <a:spcPts val="3000"/>
              </a:lnSpc>
              <a:spcBef>
                <a:spcPts val="600"/>
              </a:spcBef>
              <a:defRPr sz="27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7"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tx1"/>
                </a:solidFill>
                <a:latin typeface="Arial" charset="0"/>
                <a:ea typeface="Arial" charset="0"/>
                <a:cs typeface="Arial" charset="0"/>
              </a:defRPr>
            </a:lvl1pPr>
          </a:lstStyle>
          <a:p>
            <a:pPr lvl="0"/>
            <a:r>
              <a:rPr lang="en-US"/>
              <a:t>Click to edit Master text styles</a:t>
            </a:r>
          </a:p>
        </p:txBody>
      </p:sp>
      <p:sp>
        <p:nvSpPr>
          <p:cNvPr id="8" name="Text Placeholder 11"/>
          <p:cNvSpPr>
            <a:spLocks noGrp="1"/>
          </p:cNvSpPr>
          <p:nvPr>
            <p:ph type="body" sz="quarter" idx="12"/>
          </p:nvPr>
        </p:nvSpPr>
        <p:spPr>
          <a:xfrm>
            <a:off x="2438633" y="3727906"/>
            <a:ext cx="4266735" cy="215444"/>
          </a:xfrm>
          <a:prstGeom prst="rect">
            <a:avLst/>
          </a:prstGeom>
        </p:spPr>
        <p:txBody>
          <a:bodyPr/>
          <a:lstStyle>
            <a:lvl1pPr algn="ctr">
              <a:lnSpc>
                <a:spcPct val="100000"/>
              </a:lnSpc>
              <a:spcBef>
                <a:spcPts val="600"/>
              </a:spcBef>
              <a:defRPr sz="1400" b="0"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Rectangle 9">
            <a:extLst>
              <a:ext uri="{FF2B5EF4-FFF2-40B4-BE49-F238E27FC236}">
                <a16:creationId xmlns:a16="http://schemas.microsoft.com/office/drawing/2014/main" xmlns="" id="{3574EC70-C525-054E-88EB-035C47E49BE0}"/>
              </a:ext>
            </a:extLst>
          </p:cNvPr>
          <p:cNvSpPr/>
          <p:nvPr/>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a:extLst>
              <a:ext uri="{FF2B5EF4-FFF2-40B4-BE49-F238E27FC236}">
                <a16:creationId xmlns:a16="http://schemas.microsoft.com/office/drawing/2014/main" xmlns="" id="{6DC4149C-BDF5-6A41-A041-5ACED1F336E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714375"/>
          </a:xfrm>
          <a:prstGeom prst="rect">
            <a:avLst/>
          </a:prstGeom>
        </p:spPr>
      </p:pic>
    </p:spTree>
    <p:extLst>
      <p:ext uri="{BB962C8B-B14F-4D97-AF65-F5344CB8AC3E}">
        <p14:creationId xmlns:p14="http://schemas.microsoft.com/office/powerpoint/2010/main" xmlns="" val="15971095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rporate Blue Section Divider">
    <p:bg>
      <p:bgPr>
        <a:solidFill>
          <a:schemeClr val="accent1"/>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1905000" y="1657350"/>
            <a:ext cx="5334000" cy="300083"/>
          </a:xfrm>
        </p:spPr>
        <p:txBody>
          <a:bodyPr/>
          <a:lstStyle>
            <a:lvl1pPr algn="ctr">
              <a:defRPr sz="195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Click to edit Master text styles</a:t>
            </a:r>
          </a:p>
        </p:txBody>
      </p:sp>
      <p:sp>
        <p:nvSpPr>
          <p:cNvPr id="10" name="Text Placeholder 6"/>
          <p:cNvSpPr>
            <a:spLocks noGrp="1"/>
          </p:cNvSpPr>
          <p:nvPr>
            <p:ph type="body" sz="quarter" idx="11"/>
          </p:nvPr>
        </p:nvSpPr>
        <p:spPr>
          <a:xfrm>
            <a:off x="1104900" y="2077135"/>
            <a:ext cx="6934200" cy="384721"/>
          </a:xfrm>
        </p:spPr>
        <p:txBody>
          <a:bodyPr/>
          <a:lstStyle>
            <a:lvl1pPr algn="ctr">
              <a:lnSpc>
                <a:spcPts val="3000"/>
              </a:lnSpc>
              <a:spcBef>
                <a:spcPts val="225"/>
              </a:spcBef>
              <a:defRPr sz="2925" b="1" i="0" spc="-45" baseline="0">
                <a:solidFill>
                  <a:schemeClr val="bg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xmlns="" val="85740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ue Section Divider">
    <p:bg>
      <p:bgPr>
        <a:solidFill>
          <a:schemeClr val="accent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905000" y="1657350"/>
            <a:ext cx="5334000" cy="300083"/>
          </a:xfrm>
          <a:prstGeom prst="rect">
            <a:avLst/>
          </a:prstGeom>
        </p:spPr>
        <p:txBody>
          <a:bodyPr/>
          <a:lstStyle>
            <a:lvl1pPr algn="ctr">
              <a:defRPr sz="195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Click to edit Master text styles</a:t>
            </a:r>
          </a:p>
        </p:txBody>
      </p:sp>
      <p:sp>
        <p:nvSpPr>
          <p:cNvPr id="8" name="Text Placeholder 6"/>
          <p:cNvSpPr>
            <a:spLocks noGrp="1"/>
          </p:cNvSpPr>
          <p:nvPr>
            <p:ph type="body" sz="quarter" idx="11"/>
          </p:nvPr>
        </p:nvSpPr>
        <p:spPr>
          <a:xfrm>
            <a:off x="1104900" y="2077135"/>
            <a:ext cx="6934200" cy="384721"/>
          </a:xfrm>
          <a:prstGeom prst="rect">
            <a:avLst/>
          </a:prstGeom>
        </p:spPr>
        <p:txBody>
          <a:bodyPr/>
          <a:lstStyle>
            <a:lvl1pPr algn="ctr">
              <a:lnSpc>
                <a:spcPts val="3000"/>
              </a:lnSpc>
              <a:spcBef>
                <a:spcPts val="225"/>
              </a:spcBef>
              <a:defRPr sz="2925" b="1" i="0" spc="-45" baseline="0">
                <a:solidFill>
                  <a:schemeClr val="bg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xmlns="" val="105274740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hite Section Divider">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1905000" y="1657350"/>
            <a:ext cx="5334000" cy="300083"/>
          </a:xfrm>
          <a:prstGeom prst="rect">
            <a:avLst/>
          </a:prstGeom>
        </p:spPr>
        <p:txBody>
          <a:bodyPr/>
          <a:lstStyle>
            <a:lvl1pPr algn="ctr">
              <a:defRPr sz="1950" b="1" i="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1104900" y="2077135"/>
            <a:ext cx="6934200" cy="384721"/>
          </a:xfrm>
          <a:prstGeom prst="rect">
            <a:avLst/>
          </a:prstGeom>
        </p:spPr>
        <p:txBody>
          <a:bodyPr/>
          <a:lstStyle>
            <a:lvl1pPr algn="ctr">
              <a:lnSpc>
                <a:spcPts val="3000"/>
              </a:lnSpc>
              <a:spcBef>
                <a:spcPts val="225"/>
              </a:spcBef>
              <a:defRPr sz="2925" b="1" i="0" spc="-45" baseline="0">
                <a:solidFill>
                  <a:schemeClr val="tx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xmlns="" val="26425670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0956AAC-DA02-0443-807A-6A579D3E963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714375"/>
          </a:xfrm>
          <a:prstGeom prst="rect">
            <a:avLst/>
          </a:prstGeom>
        </p:spPr>
      </p:pic>
      <p:sp>
        <p:nvSpPr>
          <p:cNvPr id="7" name="Text Placeholder 12">
            <a:extLst>
              <a:ext uri="{FF2B5EF4-FFF2-40B4-BE49-F238E27FC236}">
                <a16:creationId xmlns:a16="http://schemas.microsoft.com/office/drawing/2014/main" xmlns="" id="{47DA2962-578E-1B4A-BCB7-09A64F1E3F67}"/>
              </a:ext>
            </a:extLst>
          </p:cNvPr>
          <p:cNvSpPr>
            <a:spLocks noGrp="1"/>
          </p:cNvSpPr>
          <p:nvPr>
            <p:ph type="body" sz="quarter" idx="12"/>
          </p:nvPr>
        </p:nvSpPr>
        <p:spPr>
          <a:xfrm>
            <a:off x="556419" y="1066800"/>
            <a:ext cx="8031162" cy="215444"/>
          </a:xfrm>
        </p:spPr>
        <p:txBody>
          <a:bodyPr/>
          <a:lstStyle>
            <a:lvl1pPr>
              <a:defRPr sz="1400" spc="-15" baseline="0">
                <a:latin typeface="Arial" charset="0"/>
                <a:ea typeface="Arial" charset="0"/>
                <a:cs typeface="Arial" charset="0"/>
              </a:defRPr>
            </a:lvl1pPr>
            <a:lvl2pPr marL="2700">
              <a:defRPr sz="1400">
                <a:latin typeface="Arial" charset="0"/>
                <a:ea typeface="Arial" charset="0"/>
                <a:cs typeface="Arial" charset="0"/>
              </a:defRPr>
            </a:lvl2pPr>
            <a:lvl3pPr>
              <a:defRPr sz="1400"/>
            </a:lvl3pPr>
            <a:lvl4pPr>
              <a:defRPr sz="1400"/>
            </a:lvl4pPr>
            <a:lvl5pPr>
              <a:defRPr sz="1400"/>
            </a:lvl5pPr>
          </a:lstStyle>
          <a:p>
            <a:pPr lvl="0"/>
            <a:r>
              <a:rPr lang="en-US" altLang="x-none" dirty="0"/>
              <a:t>Click to edit Master text styles</a:t>
            </a:r>
          </a:p>
        </p:txBody>
      </p:sp>
      <p:sp>
        <p:nvSpPr>
          <p:cNvPr id="8" name="object 4">
            <a:extLst>
              <a:ext uri="{FF2B5EF4-FFF2-40B4-BE49-F238E27FC236}">
                <a16:creationId xmlns:a16="http://schemas.microsoft.com/office/drawing/2014/main" xmlns="" id="{7556A8CC-258D-D340-AB6A-7FD1ECDA847F}"/>
              </a:ext>
            </a:extLst>
          </p:cNvPr>
          <p:cNvSpPr>
            <a:spLocks/>
          </p:cNvSpPr>
          <p:nvPr userDrawn="1"/>
        </p:nvSpPr>
        <p:spPr bwMode="auto">
          <a:xfrm>
            <a:off x="360000" y="860425"/>
            <a:ext cx="8424000"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GB"/>
          </a:p>
        </p:txBody>
      </p:sp>
      <p:sp>
        <p:nvSpPr>
          <p:cNvPr id="10" name="Text Placeholder 8">
            <a:extLst>
              <a:ext uri="{FF2B5EF4-FFF2-40B4-BE49-F238E27FC236}">
                <a16:creationId xmlns:a16="http://schemas.microsoft.com/office/drawing/2014/main" xmlns="" id="{956EE4CB-99F0-2545-983E-CB72C0F24B7D}"/>
              </a:ext>
            </a:extLst>
          </p:cNvPr>
          <p:cNvSpPr>
            <a:spLocks noGrp="1"/>
          </p:cNvSpPr>
          <p:nvPr>
            <p:ph type="body" sz="quarter" idx="10"/>
          </p:nvPr>
        </p:nvSpPr>
        <p:spPr>
          <a:xfrm>
            <a:off x="556419" y="438150"/>
            <a:ext cx="8031163" cy="338554"/>
          </a:xfrm>
        </p:spPr>
        <p:txBody>
          <a:bodyPr/>
          <a:lstStyle>
            <a:lvl1pPr algn="ctr">
              <a:defRPr sz="2200" b="1" i="0" spc="-45" baseline="0">
                <a:latin typeface="Arial" charset="0"/>
                <a:ea typeface="Arial" charset="0"/>
                <a:cs typeface="Arial" charset="0"/>
              </a:defRPr>
            </a:lvl1pPr>
          </a:lstStyle>
          <a:p>
            <a:pPr lvl="0"/>
            <a:r>
              <a:rPr lang="en-US" dirty="0"/>
              <a:t>Click to edit Master text styles</a:t>
            </a:r>
          </a:p>
        </p:txBody>
      </p:sp>
    </p:spTree>
    <p:extLst>
      <p:ext uri="{BB962C8B-B14F-4D97-AF65-F5344CB8AC3E}">
        <p14:creationId xmlns:p14="http://schemas.microsoft.com/office/powerpoint/2010/main" xmlns="" val="254884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3">
            <a:extLst>
              <a:ext uri="{FF2B5EF4-FFF2-40B4-BE49-F238E27FC236}">
                <a16:creationId xmlns:a16="http://schemas.microsoft.com/office/drawing/2014/main" xmlns="" id="{0E468280-27F0-4EAA-878F-10E1E203B8F0}"/>
              </a:ext>
            </a:extLst>
          </p:cNvPr>
          <p:cNvSpPr>
            <a:spLocks noGrp="1"/>
          </p:cNvSpPr>
          <p:nvPr>
            <p:ph type="body" idx="1"/>
          </p:nvPr>
        </p:nvSpPr>
        <p:spPr bwMode="auto">
          <a:xfrm>
            <a:off x="457200" y="1184275"/>
            <a:ext cx="8229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dirty="0"/>
          </a:p>
        </p:txBody>
      </p:sp>
    </p:spTree>
    <p:extLst>
      <p:ext uri="{BB962C8B-B14F-4D97-AF65-F5344CB8AC3E}">
        <p14:creationId xmlns:p14="http://schemas.microsoft.com/office/powerpoint/2010/main" xmlns="" val="847467073"/>
      </p:ext>
    </p:extLst>
  </p:cSld>
  <p:clrMap bg1="lt1" tx1="dk1" bg2="lt2" tx2="dk2" accent1="accent1" accent2="accent2" accent3="accent3" accent4="accent4" accent5="accent5" accent6="accent6" hlink="hlink" folHlink="folHlink"/>
  <p:sldLayoutIdLst>
    <p:sldLayoutId id="2147484225" r:id="rId1"/>
    <p:sldLayoutId id="2147484228" r:id="rId2"/>
    <p:sldLayoutId id="2147484229" r:id="rId3"/>
    <p:sldLayoutId id="2147484230" r:id="rId4"/>
    <p:sldLayoutId id="2147484233" r:id="rId5"/>
    <p:sldLayoutId id="2147484234" r:id="rId6"/>
    <p:sldLayoutId id="2147484235" r:id="rId7"/>
    <p:sldLayoutId id="2147484238" r:id="rId8"/>
    <p:sldLayoutId id="2147484239" r:id="rId9"/>
    <p:sldLayoutId id="2147484240" r:id="rId10"/>
    <p:sldLayoutId id="2147484241" r:id="rId11"/>
    <p:sldLayoutId id="2147484242" r:id="rId12"/>
    <p:sldLayoutId id="2147484243" r:id="rId13"/>
    <p:sldLayoutId id="2147484244" r:id="rId14"/>
    <p:sldLayoutId id="2147484245" r:id="rId15"/>
    <p:sldLayoutId id="2147484248" r:id="rId16"/>
    <p:sldLayoutId id="2147484249" r:id="rId17"/>
    <p:sldLayoutId id="2147484252" r:id="rId18"/>
  </p:sldLayoutIdLst>
  <p:hf hdr="0" ftr="0" dt="0"/>
  <p:txStyles>
    <p:titleStyle>
      <a:lvl1pPr algn="ctr" rtl="0" eaLnBrk="1" fontAlgn="base" hangingPunct="1">
        <a:spcBef>
          <a:spcPct val="0"/>
        </a:spcBef>
        <a:spcAft>
          <a:spcPct val="0"/>
        </a:spcAft>
        <a:defRPr>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a:solidFill>
            <a:schemeClr val="tx2"/>
          </a:solidFill>
          <a:latin typeface="Calibri" charset="0"/>
          <a:ea typeface="MS PGothic" panose="020B0600070205080204" pitchFamily="34" charset="-128"/>
        </a:defRPr>
      </a:lvl2pPr>
      <a:lvl3pPr algn="ctr" rtl="0" eaLnBrk="1" fontAlgn="base" hangingPunct="1">
        <a:spcBef>
          <a:spcPct val="0"/>
        </a:spcBef>
        <a:spcAft>
          <a:spcPct val="0"/>
        </a:spcAft>
        <a:defRPr>
          <a:solidFill>
            <a:schemeClr val="tx2"/>
          </a:solidFill>
          <a:latin typeface="Calibri" charset="0"/>
          <a:ea typeface="MS PGothic" panose="020B0600070205080204" pitchFamily="34" charset="-128"/>
        </a:defRPr>
      </a:lvl3pPr>
      <a:lvl4pPr algn="ctr" rtl="0" eaLnBrk="1" fontAlgn="base" hangingPunct="1">
        <a:spcBef>
          <a:spcPct val="0"/>
        </a:spcBef>
        <a:spcAft>
          <a:spcPct val="0"/>
        </a:spcAft>
        <a:defRPr>
          <a:solidFill>
            <a:schemeClr val="tx2"/>
          </a:solidFill>
          <a:latin typeface="Calibri" charset="0"/>
          <a:ea typeface="MS PGothic" panose="020B0600070205080204" pitchFamily="34" charset="-128"/>
        </a:defRPr>
      </a:lvl4pPr>
      <a:lvl5pPr algn="ctr" rtl="0" eaLnBrk="1" fontAlgn="base" hangingPunct="1">
        <a:spcBef>
          <a:spcPct val="0"/>
        </a:spcBef>
        <a:spcAft>
          <a:spcPct val="0"/>
        </a:spcAft>
        <a:defRPr>
          <a:solidFill>
            <a:schemeClr val="tx2"/>
          </a:solidFill>
          <a:latin typeface="Calibri" charset="0"/>
          <a:ea typeface="MS PGothic" panose="020B0600070205080204" pitchFamily="34" charset="-128"/>
        </a:defRPr>
      </a:lvl5pPr>
      <a:lvl6pPr marL="342900" algn="ctr" rtl="0" eaLnBrk="1" fontAlgn="base" hangingPunct="1">
        <a:spcBef>
          <a:spcPct val="0"/>
        </a:spcBef>
        <a:spcAft>
          <a:spcPct val="0"/>
        </a:spcAft>
        <a:defRPr>
          <a:solidFill>
            <a:schemeClr val="tx2"/>
          </a:solidFill>
          <a:latin typeface="Calibri" charset="0"/>
          <a:ea typeface="ＭＳ Ｐゴシック" charset="-128"/>
        </a:defRPr>
      </a:lvl6pPr>
      <a:lvl7pPr marL="685800" algn="ctr" rtl="0" eaLnBrk="1" fontAlgn="base" hangingPunct="1">
        <a:spcBef>
          <a:spcPct val="0"/>
        </a:spcBef>
        <a:spcAft>
          <a:spcPct val="0"/>
        </a:spcAft>
        <a:defRPr>
          <a:solidFill>
            <a:schemeClr val="tx2"/>
          </a:solidFill>
          <a:latin typeface="Calibri" charset="0"/>
          <a:ea typeface="ＭＳ Ｐゴシック" charset="-128"/>
        </a:defRPr>
      </a:lvl7pPr>
      <a:lvl8pPr marL="1028700" algn="ctr" rtl="0" eaLnBrk="1" fontAlgn="base" hangingPunct="1">
        <a:spcBef>
          <a:spcPct val="0"/>
        </a:spcBef>
        <a:spcAft>
          <a:spcPct val="0"/>
        </a:spcAft>
        <a:defRPr>
          <a:solidFill>
            <a:schemeClr val="tx2"/>
          </a:solidFill>
          <a:latin typeface="Calibri" charset="0"/>
          <a:ea typeface="ＭＳ Ｐゴシック" charset="-128"/>
        </a:defRPr>
      </a:lvl8pPr>
      <a:lvl9pPr marL="1371600" algn="ctr" rtl="0" eaLnBrk="1" fontAlgn="base" hangingPunct="1">
        <a:spcBef>
          <a:spcPct val="0"/>
        </a:spcBef>
        <a:spcAft>
          <a:spcPct val="0"/>
        </a:spcAft>
        <a:defRPr>
          <a:solidFill>
            <a:schemeClr val="tx2"/>
          </a:solidFill>
          <a:latin typeface="Calibri" charset="0"/>
          <a:ea typeface="ＭＳ Ｐゴシック" charset="-128"/>
        </a:defRPr>
      </a:lvl9pPr>
    </p:titleStyle>
    <p:body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ocr.org.uk/Images/610827-principles-of-engineering-design.pdf"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teach.ocr.org.uk/cambridgenationals2022"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ocr.org.uk/Images/610825-principles-of-engineering-manufacture.pdf"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teach.ocr.org.uk/cambridgenationals2022"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ocr.org.uk/Images/610832-principles-of-electronic-and-programmable-systems.pdf"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https://train.ocr.org.uk/login/index.php"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3.gif"/></Relationships>
</file>

<file path=ppt/slides/_rels/slide27.xml.rels><?xml version="1.0" encoding="UTF-8" standalone="yes"?>
<Relationships xmlns="http://schemas.openxmlformats.org/package/2006/relationships"><Relationship Id="rId3" Type="http://schemas.openxmlformats.org/officeDocument/2006/relationships/hyperlink" Target="mailto:support@ocr.org.uk"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teach.ocr.org.uk/cambridgenationals20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08C8830-8ABA-264E-8538-0F36D087F1A4}"/>
              </a:ext>
            </a:extLst>
          </p:cNvPr>
          <p:cNvSpPr>
            <a:spLocks noGrp="1"/>
          </p:cNvSpPr>
          <p:nvPr>
            <p:ph type="body" sz="quarter" idx="11"/>
          </p:nvPr>
        </p:nvSpPr>
        <p:spPr>
          <a:xfrm>
            <a:off x="5940152" y="4659982"/>
            <a:ext cx="2777679" cy="184666"/>
          </a:xfrm>
        </p:spPr>
        <p:txBody>
          <a:bodyPr/>
          <a:lstStyle/>
          <a:p>
            <a:r>
              <a:rPr lang="en-GB" sz="1200" i="1" dirty="0"/>
              <a:t>Dean O'Donoghue OCR</a:t>
            </a:r>
          </a:p>
        </p:txBody>
      </p:sp>
      <p:sp>
        <p:nvSpPr>
          <p:cNvPr id="3" name="Text Placeholder 2">
            <a:extLst>
              <a:ext uri="{FF2B5EF4-FFF2-40B4-BE49-F238E27FC236}">
                <a16:creationId xmlns:a16="http://schemas.microsoft.com/office/drawing/2014/main" xmlns="" id="{2D1B5F10-6B15-4947-8FE6-A22D6F176AE5}"/>
              </a:ext>
            </a:extLst>
          </p:cNvPr>
          <p:cNvSpPr>
            <a:spLocks noGrp="1"/>
          </p:cNvSpPr>
          <p:nvPr>
            <p:ph type="body" sz="quarter" idx="12"/>
          </p:nvPr>
        </p:nvSpPr>
        <p:spPr>
          <a:xfrm>
            <a:off x="5486400" y="1962150"/>
            <a:ext cx="3438526" cy="761747"/>
          </a:xfrm>
        </p:spPr>
        <p:txBody>
          <a:bodyPr/>
          <a:lstStyle/>
          <a:p>
            <a:r>
              <a:rPr lang="en-GB" dirty="0"/>
              <a:t>Cambridge Nationals in Engineering</a:t>
            </a:r>
          </a:p>
        </p:txBody>
      </p:sp>
    </p:spTree>
    <p:extLst>
      <p:ext uri="{BB962C8B-B14F-4D97-AF65-F5344CB8AC3E}">
        <p14:creationId xmlns:p14="http://schemas.microsoft.com/office/powerpoint/2010/main" xmlns="" val="3649631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B49429B-0FA1-4668-B0CF-525F297EFAEF}"/>
              </a:ext>
            </a:extLst>
          </p:cNvPr>
          <p:cNvSpPr>
            <a:spLocks noGrp="1"/>
          </p:cNvSpPr>
          <p:nvPr>
            <p:ph type="body" sz="quarter" idx="4294967295"/>
          </p:nvPr>
        </p:nvSpPr>
        <p:spPr>
          <a:xfrm>
            <a:off x="1943708" y="439200"/>
            <a:ext cx="5256584" cy="276999"/>
          </a:xfrm>
        </p:spPr>
        <p:txBody>
          <a:bodyPr/>
          <a:lstStyle/>
          <a:p>
            <a:pPr algn="ctr"/>
            <a:r>
              <a:rPr lang="en-GB" b="1" dirty="0">
                <a:solidFill>
                  <a:srgbClr val="000000"/>
                </a:solidFill>
                <a:effectLst/>
                <a:latin typeface="+mn-lt"/>
                <a:ea typeface="Times New Roman" panose="02020603050405020304" pitchFamily="18" charset="0"/>
              </a:rPr>
              <a:t>Cambridge National in </a:t>
            </a:r>
            <a:r>
              <a:rPr lang="en-US" b="1" dirty="0">
                <a:solidFill>
                  <a:srgbClr val="000000"/>
                </a:solidFill>
                <a:effectLst/>
                <a:latin typeface="+mn-lt"/>
                <a:ea typeface="Times New Roman" panose="02020603050405020304" pitchFamily="18" charset="0"/>
              </a:rPr>
              <a:t>Engineering Design</a:t>
            </a:r>
            <a:endParaRPr lang="en-GB" b="1" dirty="0">
              <a:latin typeface="+mn-lt"/>
            </a:endParaRPr>
          </a:p>
        </p:txBody>
      </p:sp>
      <p:graphicFrame>
        <p:nvGraphicFramePr>
          <p:cNvPr id="23" name="Table 23">
            <a:extLst>
              <a:ext uri="{FF2B5EF4-FFF2-40B4-BE49-F238E27FC236}">
                <a16:creationId xmlns:a16="http://schemas.microsoft.com/office/drawing/2014/main" xmlns="" id="{0B560F29-D182-4A2B-A845-28D36589F66F}"/>
              </a:ext>
            </a:extLst>
          </p:cNvPr>
          <p:cNvGraphicFramePr>
            <a:graphicFrameLocks noGrp="1"/>
          </p:cNvGraphicFramePr>
          <p:nvPr>
            <p:extLst>
              <p:ext uri="{D42A27DB-BD31-4B8C-83A1-F6EECF244321}">
                <p14:modId xmlns:p14="http://schemas.microsoft.com/office/powerpoint/2010/main" xmlns="" val="3304397030"/>
              </p:ext>
            </p:extLst>
          </p:nvPr>
        </p:nvGraphicFramePr>
        <p:xfrm>
          <a:off x="384027" y="1131590"/>
          <a:ext cx="8375947" cy="3634720"/>
        </p:xfrm>
        <a:graphic>
          <a:graphicData uri="http://schemas.openxmlformats.org/drawingml/2006/table">
            <a:tbl>
              <a:tblPr firstRow="1" bandRow="1">
                <a:tableStyleId>{21E4AEA4-8DFA-4A89-87EB-49C32662AFE0}</a:tableStyleId>
              </a:tblPr>
              <a:tblGrid>
                <a:gridCol w="1630430">
                  <a:extLst>
                    <a:ext uri="{9D8B030D-6E8A-4147-A177-3AD203B41FA5}">
                      <a16:colId xmlns:a16="http://schemas.microsoft.com/office/drawing/2014/main" xmlns="" val="1335753428"/>
                    </a:ext>
                  </a:extLst>
                </a:gridCol>
                <a:gridCol w="1529507">
                  <a:extLst>
                    <a:ext uri="{9D8B030D-6E8A-4147-A177-3AD203B41FA5}">
                      <a16:colId xmlns:a16="http://schemas.microsoft.com/office/drawing/2014/main" xmlns="" val="3643962307"/>
                    </a:ext>
                  </a:extLst>
                </a:gridCol>
                <a:gridCol w="5216010">
                  <a:extLst>
                    <a:ext uri="{9D8B030D-6E8A-4147-A177-3AD203B41FA5}">
                      <a16:colId xmlns:a16="http://schemas.microsoft.com/office/drawing/2014/main" xmlns="" val="2961964534"/>
                    </a:ext>
                  </a:extLst>
                </a:gridCol>
              </a:tblGrid>
              <a:tr h="441429">
                <a:tc>
                  <a:txBody>
                    <a:bodyPr/>
                    <a:lstStyle/>
                    <a:p>
                      <a:r>
                        <a:rPr lang="en-GB" sz="1000" dirty="0"/>
                        <a:t>New Unit</a:t>
                      </a:r>
                    </a:p>
                  </a:txBody>
                  <a:tcPr anchor="ctr"/>
                </a:tc>
                <a:tc>
                  <a:txBody>
                    <a:bodyPr/>
                    <a:lstStyle/>
                    <a:p>
                      <a:r>
                        <a:rPr lang="en-GB" sz="1000" dirty="0"/>
                        <a:t>Assessment</a:t>
                      </a:r>
                    </a:p>
                  </a:txBody>
                  <a:tcPr anchor="ctr"/>
                </a:tc>
                <a:tc>
                  <a:txBody>
                    <a:bodyPr/>
                    <a:lstStyle/>
                    <a:p>
                      <a:r>
                        <a:rPr lang="en-GB" sz="1000" dirty="0"/>
                        <a:t>Content overview</a:t>
                      </a:r>
                    </a:p>
                  </a:txBody>
                  <a:tcPr anchor="ctr"/>
                </a:tc>
                <a:extLst>
                  <a:ext uri="{0D108BD9-81ED-4DB2-BD59-A6C34878D82A}">
                    <a16:rowId xmlns:a16="http://schemas.microsoft.com/office/drawing/2014/main" xmlns="" val="2443044778"/>
                  </a:ext>
                </a:extLst>
              </a:tr>
              <a:tr h="998731">
                <a:tc>
                  <a:txBody>
                    <a:bodyPr/>
                    <a:lstStyle/>
                    <a:p>
                      <a:r>
                        <a:rPr lang="en-US" sz="1200" dirty="0"/>
                        <a:t>R038: Principles of engineering design</a:t>
                      </a:r>
                      <a:endParaRPr lang="en-GB" sz="1200" dirty="0"/>
                    </a:p>
                  </a:txBody>
                  <a:tcPr anchor="ctr"/>
                </a:tc>
                <a:tc>
                  <a:txBody>
                    <a:bodyPr/>
                    <a:lstStyle/>
                    <a:p>
                      <a:pPr marL="171450" indent="-171450">
                        <a:buFont typeface="Arial" panose="020B0604020202020204" pitchFamily="34" charset="0"/>
                        <a:buChar char="•"/>
                      </a:pPr>
                      <a:r>
                        <a:rPr lang="en-GB" sz="1000" dirty="0"/>
                        <a:t>48 GLH</a:t>
                      </a:r>
                    </a:p>
                    <a:p>
                      <a:pPr marL="171450" indent="-171450">
                        <a:buFont typeface="Arial" panose="020B0604020202020204" pitchFamily="34" charset="0"/>
                        <a:buChar char="•"/>
                      </a:pPr>
                      <a:r>
                        <a:rPr lang="en-GB" sz="1000" dirty="0"/>
                        <a:t>Examined</a:t>
                      </a:r>
                    </a:p>
                    <a:p>
                      <a:pPr marL="171450" indent="-171450">
                        <a:buFont typeface="Arial" panose="020B0604020202020204" pitchFamily="34" charset="0"/>
                        <a:buChar char="•"/>
                      </a:pPr>
                      <a:r>
                        <a:rPr lang="en-GB" sz="1000" dirty="0"/>
                        <a:t>40%</a:t>
                      </a:r>
                    </a:p>
                    <a:p>
                      <a:pPr marL="171450" indent="-171450">
                        <a:buFont typeface="Arial" panose="020B0604020202020204" pitchFamily="34" charset="0"/>
                        <a:buChar char="•"/>
                      </a:pPr>
                      <a:r>
                        <a:rPr lang="en-GB" sz="1000" dirty="0"/>
                        <a:t>70 Marks</a:t>
                      </a:r>
                    </a:p>
                    <a:p>
                      <a:pPr marL="171450" indent="-171450">
                        <a:buFont typeface="Arial" panose="020B0604020202020204" pitchFamily="34" charset="0"/>
                        <a:buChar char="•"/>
                      </a:pPr>
                      <a:r>
                        <a:rPr lang="en-GB" sz="1000" b="0" dirty="0">
                          <a:solidFill>
                            <a:schemeClr val="dk1"/>
                          </a:solidFill>
                          <a:effectLst/>
                        </a:rPr>
                        <a:t>1 hour 15 mins</a:t>
                      </a:r>
                      <a:endParaRPr lang="en-GB" sz="1000" dirty="0"/>
                    </a:p>
                  </a:txBody>
                  <a:tcPr anchor="ctr"/>
                </a:tc>
                <a:tc>
                  <a:txBody>
                    <a:bodyPr/>
                    <a:lstStyle/>
                    <a:p>
                      <a:pPr marL="171450" indent="-171450">
                        <a:buFont typeface="Arial" panose="020B0604020202020204" pitchFamily="34" charset="0"/>
                        <a:buChar char="•"/>
                      </a:pPr>
                      <a:r>
                        <a:rPr lang="en-US" sz="1200" dirty="0"/>
                        <a:t>Design Strategies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Communicating designs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Techniques used to evaluate design ideas and outcomes, including modelling methods</a:t>
                      </a:r>
                    </a:p>
                  </a:txBody>
                  <a:tcPr anchor="ctr"/>
                </a:tc>
                <a:extLst>
                  <a:ext uri="{0D108BD9-81ED-4DB2-BD59-A6C34878D82A}">
                    <a16:rowId xmlns:a16="http://schemas.microsoft.com/office/drawing/2014/main" xmlns="" val="3558578008"/>
                  </a:ext>
                </a:extLst>
              </a:tr>
              <a:tr h="979609">
                <a:tc>
                  <a:txBody>
                    <a:bodyPr/>
                    <a:lstStyle/>
                    <a:p>
                      <a:r>
                        <a:rPr lang="en-US" sz="1200" dirty="0"/>
                        <a:t>R039: Communicating designs</a:t>
                      </a:r>
                      <a:endParaRPr lang="en-GB" sz="1200" dirty="0"/>
                    </a:p>
                  </a:txBody>
                  <a:tcPr anchor="ctr"/>
                </a:tc>
                <a:tc>
                  <a:txBody>
                    <a:bodyPr/>
                    <a:lstStyle/>
                    <a:p>
                      <a:pPr marL="171450" indent="-171450">
                        <a:buFont typeface="Arial" panose="020B0604020202020204" pitchFamily="34" charset="0"/>
                        <a:buChar char="•"/>
                      </a:pPr>
                      <a:r>
                        <a:rPr lang="en-GB" sz="1000" dirty="0"/>
                        <a:t>36 GLH</a:t>
                      </a:r>
                    </a:p>
                    <a:p>
                      <a:pPr marL="171450" indent="-171450">
                        <a:buFont typeface="Arial" panose="020B0604020202020204" pitchFamily="34" charset="0"/>
                        <a:buChar char="•"/>
                      </a:pPr>
                      <a:r>
                        <a:rPr lang="en-GB" sz="1000" dirty="0"/>
                        <a:t>Moderated</a:t>
                      </a:r>
                    </a:p>
                    <a:p>
                      <a:pPr marL="171450" indent="-171450">
                        <a:buFont typeface="Arial" panose="020B0604020202020204" pitchFamily="34" charset="0"/>
                        <a:buChar char="•"/>
                      </a:pPr>
                      <a:r>
                        <a:rPr lang="en-GB" sz="1000" dirty="0"/>
                        <a:t>30%</a:t>
                      </a:r>
                    </a:p>
                    <a:p>
                      <a:pPr marL="171450" indent="-171450">
                        <a:buFont typeface="Arial" panose="020B0604020202020204" pitchFamily="34" charset="0"/>
                        <a:buChar char="•"/>
                      </a:pPr>
                      <a:r>
                        <a:rPr lang="en-GB" sz="1000" dirty="0"/>
                        <a:t>60 Marks</a:t>
                      </a:r>
                    </a:p>
                    <a:p>
                      <a:pPr marL="171450" indent="-171450">
                        <a:buFont typeface="Arial" panose="020B0604020202020204" pitchFamily="34" charset="0"/>
                        <a:buChar char="•"/>
                      </a:pPr>
                      <a:r>
                        <a:rPr lang="en-GB" sz="1000" dirty="0"/>
                        <a:t>10–12 Hours</a:t>
                      </a:r>
                    </a:p>
                  </a:txBody>
                  <a:tcPr anchor="ctr"/>
                </a:tc>
                <a:tc>
                  <a:txBody>
                    <a:bodyPr/>
                    <a:lstStyle/>
                    <a:p>
                      <a:pPr marL="171450" indent="-171450">
                        <a:buFont typeface="Arial" panose="020B0604020202020204" pitchFamily="34" charset="0"/>
                        <a:buChar char="•"/>
                      </a:pPr>
                      <a:r>
                        <a:rPr lang="en-US" sz="1200" b="0" dirty="0">
                          <a:solidFill>
                            <a:schemeClr val="tx1"/>
                          </a:solidFill>
                          <a:effectLst/>
                        </a:rPr>
                        <a:t>Develop techniques in sketching</a:t>
                      </a:r>
                    </a:p>
                    <a:p>
                      <a:pPr marL="171450" indent="-171450">
                        <a:buFont typeface="Arial" panose="020B0604020202020204" pitchFamily="34" charset="0"/>
                        <a:buChar char="•"/>
                      </a:pPr>
                      <a:r>
                        <a:rPr lang="en-US" sz="1200" b="0" dirty="0">
                          <a:solidFill>
                            <a:schemeClr val="tx1"/>
                          </a:solidFill>
                          <a:effectLst/>
                        </a:rPr>
                        <a:t>Engineering drawing using standard conventions that include dimensioning, line types, abbreviations, and representation of mechanical features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effectLst/>
                        </a:rPr>
                        <a:t>Using computer aided design (CAD), 2D and 3D software</a:t>
                      </a:r>
                      <a:endParaRPr lang="en-US" sz="1200" dirty="0"/>
                    </a:p>
                  </a:txBody>
                  <a:tcPr anchor="ctr"/>
                </a:tc>
                <a:extLst>
                  <a:ext uri="{0D108BD9-81ED-4DB2-BD59-A6C34878D82A}">
                    <a16:rowId xmlns:a16="http://schemas.microsoft.com/office/drawing/2014/main" xmlns="" val="1695481512"/>
                  </a:ext>
                </a:extLst>
              </a:tr>
              <a:tr h="441429">
                <a:tc>
                  <a:txBody>
                    <a:bodyPr/>
                    <a:lstStyle/>
                    <a:p>
                      <a:r>
                        <a:rPr lang="en-US" sz="1200" dirty="0"/>
                        <a:t>R040: Design evaluation and modelling</a:t>
                      </a:r>
                      <a:endParaRPr lang="en-GB" sz="1200" dirty="0"/>
                    </a:p>
                  </a:txBody>
                  <a:tcPr anchor="ctr"/>
                </a:tc>
                <a:tc>
                  <a:txBody>
                    <a:bodyPr/>
                    <a:lstStyle/>
                    <a:p>
                      <a:pPr marL="171450" indent="-171450">
                        <a:buFont typeface="Arial" panose="020B0604020202020204" pitchFamily="34" charset="0"/>
                        <a:buChar char="•"/>
                      </a:pPr>
                      <a:r>
                        <a:rPr lang="en-GB" sz="1000" dirty="0"/>
                        <a:t>36 GLH</a:t>
                      </a:r>
                    </a:p>
                    <a:p>
                      <a:pPr marL="171450" indent="-171450">
                        <a:buFont typeface="Arial" panose="020B0604020202020204" pitchFamily="34" charset="0"/>
                        <a:buChar char="•"/>
                      </a:pPr>
                      <a:r>
                        <a:rPr lang="en-GB" sz="1000" dirty="0"/>
                        <a:t>Moderated</a:t>
                      </a:r>
                    </a:p>
                    <a:p>
                      <a:pPr marL="171450" indent="-171450">
                        <a:buFont typeface="Arial" panose="020B0604020202020204" pitchFamily="34" charset="0"/>
                        <a:buChar char="•"/>
                      </a:pPr>
                      <a:r>
                        <a:rPr lang="en-GB" sz="1000" dirty="0"/>
                        <a:t>30%</a:t>
                      </a:r>
                    </a:p>
                    <a:p>
                      <a:pPr marL="171450" indent="-171450">
                        <a:buFont typeface="Arial" panose="020B0604020202020204" pitchFamily="34" charset="0"/>
                        <a:buChar char="•"/>
                      </a:pPr>
                      <a:r>
                        <a:rPr lang="en-GB" sz="1000" dirty="0"/>
                        <a:t>60 Marks</a:t>
                      </a:r>
                    </a:p>
                    <a:p>
                      <a:pPr marL="171450" indent="-171450">
                        <a:buFont typeface="Arial" panose="020B0604020202020204" pitchFamily="34" charset="0"/>
                        <a:buChar char="•"/>
                      </a:pPr>
                      <a:r>
                        <a:rPr lang="en-GB" sz="1000" dirty="0"/>
                        <a:t>10–12 Hours</a:t>
                      </a:r>
                    </a:p>
                  </a:txBody>
                  <a:tcPr anchor="ctr"/>
                </a:tc>
                <a:tc>
                  <a:txBody>
                    <a:bodyPr/>
                    <a:lstStyle/>
                    <a:p>
                      <a:pPr marL="171450" indent="-171450">
                        <a:buFont typeface="Arial" panose="020B0604020202020204" pitchFamily="34" charset="0"/>
                        <a:buChar char="•"/>
                      </a:pPr>
                      <a:r>
                        <a:rPr lang="en-US" sz="1200" b="0" dirty="0">
                          <a:solidFill>
                            <a:schemeClr val="tx1"/>
                          </a:solidFill>
                          <a:effectLst/>
                        </a:rPr>
                        <a:t>Learn how designers can quickly create and test models to develop a working prototype of a design</a:t>
                      </a:r>
                    </a:p>
                    <a:p>
                      <a:pPr marL="171450" indent="-171450">
                        <a:buFont typeface="Arial" panose="020B0604020202020204" pitchFamily="34" charset="0"/>
                        <a:buChar char="•"/>
                      </a:pPr>
                      <a:r>
                        <a:rPr lang="en-US" sz="1200" b="0" dirty="0">
                          <a:solidFill>
                            <a:schemeClr val="tx1"/>
                          </a:solidFill>
                          <a:effectLst/>
                        </a:rPr>
                        <a:t>Develop their virtual modelling skills using computer aided design (CAD) 3D software</a:t>
                      </a:r>
                    </a:p>
                    <a:p>
                      <a:pPr marL="171450" indent="-171450">
                        <a:buFont typeface="Arial" panose="020B0604020202020204" pitchFamily="34" charset="0"/>
                        <a:buChar char="•"/>
                      </a:pPr>
                      <a:r>
                        <a:rPr lang="en-US" sz="1200" b="0" dirty="0">
                          <a:solidFill>
                            <a:schemeClr val="tx1"/>
                          </a:solidFill>
                          <a:effectLst/>
                        </a:rPr>
                        <a:t>Develop their physical modelling skills using modelling materials or rapid-prototyping processes to produce a physical prototype</a:t>
                      </a:r>
                      <a:endParaRPr lang="en-US" sz="1200" dirty="0"/>
                    </a:p>
                  </a:txBody>
                  <a:tcPr anchor="ctr"/>
                </a:tc>
                <a:extLst>
                  <a:ext uri="{0D108BD9-81ED-4DB2-BD59-A6C34878D82A}">
                    <a16:rowId xmlns:a16="http://schemas.microsoft.com/office/drawing/2014/main" xmlns="" val="805378412"/>
                  </a:ext>
                </a:extLst>
              </a:tr>
            </a:tbl>
          </a:graphicData>
        </a:graphic>
      </p:graphicFrame>
    </p:spTree>
    <p:extLst>
      <p:ext uri="{BB962C8B-B14F-4D97-AF65-F5344CB8AC3E}">
        <p14:creationId xmlns:p14="http://schemas.microsoft.com/office/powerpoint/2010/main" xmlns="" val="2749137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2156657" y="439200"/>
            <a:ext cx="4830687" cy="276999"/>
          </a:xfrm>
        </p:spPr>
        <p:txBody>
          <a:bodyPr/>
          <a:lstStyle/>
          <a:p>
            <a:pPr algn="ctr"/>
            <a:r>
              <a:rPr lang="en-US" b="1" dirty="0">
                <a:solidFill>
                  <a:srgbClr val="000000"/>
                </a:solidFill>
                <a:effectLst/>
                <a:latin typeface="+mn-lt"/>
                <a:ea typeface="Times New Roman" panose="02020603050405020304" pitchFamily="18" charset="0"/>
              </a:rPr>
              <a:t>Engineering Design: </a:t>
            </a:r>
            <a:r>
              <a:rPr lang="en-GB" b="1" dirty="0">
                <a:solidFill>
                  <a:srgbClr val="000000"/>
                </a:solidFill>
                <a:effectLst/>
                <a:latin typeface="+mn-lt"/>
                <a:ea typeface="Times New Roman" panose="02020603050405020304" pitchFamily="18" charset="0"/>
              </a:rPr>
              <a:t>examined unit</a:t>
            </a:r>
            <a:endParaRPr lang="en-GB" b="1" dirty="0">
              <a:latin typeface="+mn-lt"/>
            </a:endParaRPr>
          </a:p>
        </p:txBody>
      </p:sp>
      <p:graphicFrame>
        <p:nvGraphicFramePr>
          <p:cNvPr id="3" name="Table 3">
            <a:extLst>
              <a:ext uri="{FF2B5EF4-FFF2-40B4-BE49-F238E27FC236}">
                <a16:creationId xmlns:a16="http://schemas.microsoft.com/office/drawing/2014/main" xmlns="" id="{86BDDE7F-F4DA-4E92-9411-233B5C7A9DFC}"/>
              </a:ext>
            </a:extLst>
          </p:cNvPr>
          <p:cNvGraphicFramePr>
            <a:graphicFrameLocks noGrp="1"/>
          </p:cNvGraphicFramePr>
          <p:nvPr>
            <p:extLst>
              <p:ext uri="{D42A27DB-BD31-4B8C-83A1-F6EECF244321}">
                <p14:modId xmlns:p14="http://schemas.microsoft.com/office/powerpoint/2010/main" xmlns="" val="2024686693"/>
              </p:ext>
            </p:extLst>
          </p:nvPr>
        </p:nvGraphicFramePr>
        <p:xfrm>
          <a:off x="219396" y="1078237"/>
          <a:ext cx="5256584" cy="3017520"/>
        </p:xfrm>
        <a:graphic>
          <a:graphicData uri="http://schemas.openxmlformats.org/drawingml/2006/table">
            <a:tbl>
              <a:tblPr firstRow="1" bandRow="1">
                <a:tableStyleId>{21E4AEA4-8DFA-4A89-87EB-49C32662AFE0}</a:tableStyleId>
              </a:tblPr>
              <a:tblGrid>
                <a:gridCol w="2120356">
                  <a:extLst>
                    <a:ext uri="{9D8B030D-6E8A-4147-A177-3AD203B41FA5}">
                      <a16:colId xmlns:a16="http://schemas.microsoft.com/office/drawing/2014/main" xmlns="" val="4050649297"/>
                    </a:ext>
                  </a:extLst>
                </a:gridCol>
                <a:gridCol w="3136228">
                  <a:extLst>
                    <a:ext uri="{9D8B030D-6E8A-4147-A177-3AD203B41FA5}">
                      <a16:colId xmlns:a16="http://schemas.microsoft.com/office/drawing/2014/main" xmlns="" val="2746328609"/>
                    </a:ext>
                  </a:extLst>
                </a:gridCol>
              </a:tblGrid>
              <a:tr h="365760">
                <a:tc gridSpan="2">
                  <a:txBody>
                    <a:bodyPr/>
                    <a:lstStyle/>
                    <a:p>
                      <a:pPr algn="ctr"/>
                      <a:r>
                        <a:rPr lang="en-GB" sz="1200" dirty="0"/>
                        <a:t>R038: Principles of engineering design</a:t>
                      </a:r>
                    </a:p>
                  </a:txBody>
                  <a:tcPr anchor="ctr"/>
                </a:tc>
                <a:tc hMerge="1">
                  <a:txBody>
                    <a:bodyPr/>
                    <a:lstStyle/>
                    <a:p>
                      <a:endParaRPr lang="en-GB" dirty="0"/>
                    </a:p>
                  </a:txBody>
                  <a:tcPr/>
                </a:tc>
                <a:extLst>
                  <a:ext uri="{0D108BD9-81ED-4DB2-BD59-A6C34878D82A}">
                    <a16:rowId xmlns:a16="http://schemas.microsoft.com/office/drawing/2014/main" xmlns="" val="1720321910"/>
                  </a:ext>
                </a:extLst>
              </a:tr>
              <a:tr h="370840">
                <a:tc>
                  <a:txBody>
                    <a:bodyPr/>
                    <a:lstStyle/>
                    <a:p>
                      <a:pPr marL="285750" indent="-285750">
                        <a:buFont typeface="Arial" panose="020B0604020202020204" pitchFamily="34" charset="0"/>
                        <a:buChar char="•"/>
                      </a:pPr>
                      <a:r>
                        <a:rPr lang="en-GB" sz="1400" dirty="0"/>
                        <a:t>48 GLH</a:t>
                      </a:r>
                    </a:p>
                    <a:p>
                      <a:pPr marL="285750" indent="-285750">
                        <a:buFont typeface="Arial" panose="020B0604020202020204" pitchFamily="34" charset="0"/>
                        <a:buChar char="•"/>
                      </a:pPr>
                      <a:r>
                        <a:rPr lang="en-GB" sz="1400" dirty="0"/>
                        <a:t>1 hour 15 minute paper based written examination</a:t>
                      </a:r>
                    </a:p>
                    <a:p>
                      <a:pPr marL="285750" indent="-285750">
                        <a:buFont typeface="Arial" panose="020B0604020202020204" pitchFamily="34" charset="0"/>
                        <a:buChar char="•"/>
                      </a:pPr>
                      <a:r>
                        <a:rPr lang="en-GB" sz="1400" dirty="0"/>
                        <a:t>70 marks (80 UMS)</a:t>
                      </a:r>
                    </a:p>
                    <a:p>
                      <a:pPr marL="285750" indent="-285750">
                        <a:buFont typeface="Arial" panose="020B0604020202020204" pitchFamily="34" charset="0"/>
                        <a:buChar char="•"/>
                      </a:pPr>
                      <a:r>
                        <a:rPr lang="en-GB" sz="1400" dirty="0"/>
                        <a:t>OCR-set and marked</a:t>
                      </a:r>
                    </a:p>
                  </a:txBody>
                  <a:tcPr anchor="ctr"/>
                </a:tc>
                <a:tc>
                  <a:txBody>
                    <a:bodyPr/>
                    <a:lstStyle/>
                    <a:p>
                      <a:r>
                        <a:rPr lang="en-GB" sz="1400" dirty="0"/>
                        <a:t>The question paper has two parts:</a:t>
                      </a:r>
                    </a:p>
                    <a:p>
                      <a:endParaRPr lang="en-GB" sz="1400" dirty="0"/>
                    </a:p>
                    <a:p>
                      <a:r>
                        <a:rPr lang="en-GB" sz="1400" u="sng" dirty="0"/>
                        <a:t>Section A</a:t>
                      </a:r>
                    </a:p>
                    <a:p>
                      <a:r>
                        <a:rPr lang="en-GB" sz="1400" noProof="0" dirty="0"/>
                        <a:t>Includes</a:t>
                      </a:r>
                      <a:r>
                        <a:rPr lang="fr-FR" sz="1400" dirty="0"/>
                        <a:t> 10 multiple </a:t>
                      </a:r>
                      <a:r>
                        <a:rPr lang="en-GB" sz="1400" noProof="0" dirty="0"/>
                        <a:t>choice</a:t>
                      </a:r>
                      <a:r>
                        <a:rPr lang="fr-FR" sz="1400" dirty="0"/>
                        <a:t> questions (</a:t>
                      </a:r>
                      <a:r>
                        <a:rPr lang="en-GB" sz="1400" noProof="0" dirty="0"/>
                        <a:t>MCQs</a:t>
                      </a:r>
                      <a:r>
                        <a:rPr lang="fr-FR" sz="1400" dirty="0"/>
                        <a:t>)</a:t>
                      </a:r>
                    </a:p>
                    <a:p>
                      <a:endParaRPr lang="en-GB" sz="1400" dirty="0"/>
                    </a:p>
                    <a:p>
                      <a:r>
                        <a:rPr lang="en-GB" sz="1400" u="sng" dirty="0"/>
                        <a:t>Section B</a:t>
                      </a:r>
                    </a:p>
                    <a:p>
                      <a:r>
                        <a:rPr lang="en-GB" sz="1400" dirty="0"/>
                        <a:t>Includes short answer questions and extended response questions. One extended response question will be assessed using a levels of response mark scheme.</a:t>
                      </a:r>
                    </a:p>
                  </a:txBody>
                  <a:tcPr anchor="ctr"/>
                </a:tc>
                <a:extLst>
                  <a:ext uri="{0D108BD9-81ED-4DB2-BD59-A6C34878D82A}">
                    <a16:rowId xmlns:a16="http://schemas.microsoft.com/office/drawing/2014/main" xmlns="" val="3187036866"/>
                  </a:ext>
                </a:extLst>
              </a:tr>
            </a:tbl>
          </a:graphicData>
        </a:graphic>
      </p:graphicFrame>
      <p:sp>
        <p:nvSpPr>
          <p:cNvPr id="5" name="TextBox 4">
            <a:extLst>
              <a:ext uri="{FF2B5EF4-FFF2-40B4-BE49-F238E27FC236}">
                <a16:creationId xmlns:a16="http://schemas.microsoft.com/office/drawing/2014/main" xmlns="" id="{7A70C9B7-7E25-46CE-A711-FE27CA910FF9}"/>
              </a:ext>
            </a:extLst>
          </p:cNvPr>
          <p:cNvSpPr txBox="1"/>
          <p:nvPr/>
        </p:nvSpPr>
        <p:spPr>
          <a:xfrm>
            <a:off x="5796136" y="1707654"/>
            <a:ext cx="3200476" cy="1508105"/>
          </a:xfrm>
          <a:prstGeom prst="rect">
            <a:avLst/>
          </a:prstGeom>
        </p:spPr>
        <p:txBody>
          <a:bodyPr vert="horz" wrap="square" lIns="0" tIns="0" rIns="0" bIns="0" rtlCol="0">
            <a:spAutoFit/>
          </a:bodyPr>
          <a:lstStyle/>
          <a:p>
            <a:pPr marL="12700"/>
            <a:r>
              <a:rPr lang="en-GB" sz="1400" dirty="0">
                <a:solidFill>
                  <a:srgbClr val="1D1D1B"/>
                </a:solidFill>
                <a:latin typeface="+mn-lt"/>
                <a:cs typeface="BlissPro"/>
              </a:rPr>
              <a:t>Our approach is accessible to all:</a:t>
            </a:r>
          </a:p>
          <a:p>
            <a:pPr marL="12700"/>
            <a:endParaRPr lang="en-GB" sz="1400" dirty="0">
              <a:solidFill>
                <a:srgbClr val="1D1D1B"/>
              </a:solidFill>
              <a:latin typeface="+mn-lt"/>
              <a:cs typeface="BlissPro"/>
            </a:endParaRPr>
          </a:p>
          <a:p>
            <a:pPr marL="298450" indent="-285750">
              <a:buFont typeface="Arial" panose="020B0604020202020204" pitchFamily="34" charset="0"/>
              <a:buChar char="•"/>
            </a:pPr>
            <a:r>
              <a:rPr lang="en-GB" sz="1400" dirty="0">
                <a:solidFill>
                  <a:srgbClr val="1D1D1B"/>
                </a:solidFill>
                <a:latin typeface="+mn-lt"/>
                <a:cs typeface="BlissPro"/>
              </a:rPr>
              <a:t>Start short and simple, then build</a:t>
            </a:r>
          </a:p>
          <a:p>
            <a:pPr marL="298450" indent="-285750">
              <a:buFont typeface="Arial" panose="020B0604020202020204" pitchFamily="34" charset="0"/>
              <a:buChar char="•"/>
            </a:pPr>
            <a:r>
              <a:rPr lang="en-GB" sz="1400" dirty="0">
                <a:solidFill>
                  <a:srgbClr val="1D1D1B"/>
                </a:solidFill>
                <a:latin typeface="+mn-lt"/>
                <a:cs typeface="BlissPro"/>
              </a:rPr>
              <a:t>Reading age taken into account</a:t>
            </a:r>
          </a:p>
          <a:p>
            <a:pPr marL="298450" indent="-285750">
              <a:buFont typeface="Arial" panose="020B0604020202020204" pitchFamily="34" charset="0"/>
              <a:buChar char="•"/>
            </a:pPr>
            <a:r>
              <a:rPr lang="en-GB" sz="1400" dirty="0">
                <a:solidFill>
                  <a:srgbClr val="1D1D1B"/>
                </a:solidFill>
                <a:latin typeface="+mn-lt"/>
                <a:cs typeface="BlissPro"/>
              </a:rPr>
              <a:t>Clear, concise questions</a:t>
            </a:r>
          </a:p>
          <a:p>
            <a:pPr marL="298450" indent="-285750">
              <a:buFont typeface="Arial" panose="020B0604020202020204" pitchFamily="34" charset="0"/>
              <a:buChar char="•"/>
            </a:pPr>
            <a:r>
              <a:rPr lang="en-GB" sz="1400" dirty="0">
                <a:solidFill>
                  <a:srgbClr val="1D1D1B"/>
                </a:solidFill>
                <a:latin typeface="+mn-lt"/>
                <a:cs typeface="BlissPro"/>
              </a:rPr>
              <a:t>SEND taken into account when writing the questions</a:t>
            </a:r>
          </a:p>
        </p:txBody>
      </p:sp>
      <p:sp>
        <p:nvSpPr>
          <p:cNvPr id="6" name="TextBox 5">
            <a:extLst>
              <a:ext uri="{FF2B5EF4-FFF2-40B4-BE49-F238E27FC236}">
                <a16:creationId xmlns:a16="http://schemas.microsoft.com/office/drawing/2014/main" xmlns="" id="{CA81C241-2941-4D4E-9333-ECCCBE48D196}"/>
              </a:ext>
            </a:extLst>
          </p:cNvPr>
          <p:cNvSpPr txBox="1"/>
          <p:nvPr/>
        </p:nvSpPr>
        <p:spPr>
          <a:xfrm>
            <a:off x="2658595" y="4500000"/>
            <a:ext cx="3826811" cy="215444"/>
          </a:xfrm>
          <a:prstGeom prst="rect">
            <a:avLst/>
          </a:prstGeom>
        </p:spPr>
        <p:txBody>
          <a:bodyPr vert="horz" wrap="square" lIns="0" tIns="0" rIns="0" bIns="0" rtlCol="0">
            <a:spAutoFit/>
          </a:bodyPr>
          <a:lstStyle/>
          <a:p>
            <a:pPr marL="12700" algn="ctr">
              <a:lnSpc>
                <a:spcPct val="100000"/>
              </a:lnSpc>
            </a:pPr>
            <a:r>
              <a:rPr lang="en-GB" sz="1400" dirty="0">
                <a:solidFill>
                  <a:srgbClr val="1D1D1B"/>
                </a:solidFill>
                <a:latin typeface="+mn-lt"/>
                <a:cs typeface="BlissPro"/>
              </a:rPr>
              <a:t>Sample question paper (draft) is available </a:t>
            </a:r>
            <a:r>
              <a:rPr lang="en-GB" sz="1400" dirty="0">
                <a:solidFill>
                  <a:schemeClr val="accent2"/>
                </a:solidFill>
                <a:latin typeface="+mn-lt"/>
                <a:cs typeface="BlissPro"/>
                <a:hlinkClick r:id="rId3">
                  <a:extLst>
                    <a:ext uri="{A12FA001-AC4F-418D-AE19-62706E023703}">
                      <ahyp:hlinkClr xmlns:ahyp="http://schemas.microsoft.com/office/drawing/2018/hyperlinkcolor" xmlns="" val="tx"/>
                    </a:ext>
                  </a:extLst>
                </a:hlinkClick>
              </a:rPr>
              <a:t>here</a:t>
            </a:r>
            <a:endParaRPr lang="en-GB" sz="1400" dirty="0">
              <a:solidFill>
                <a:schemeClr val="accent2"/>
              </a:solidFill>
              <a:latin typeface="+mn-lt"/>
              <a:cs typeface="BlissPro"/>
            </a:endParaRPr>
          </a:p>
        </p:txBody>
      </p:sp>
    </p:spTree>
    <p:extLst>
      <p:ext uri="{BB962C8B-B14F-4D97-AF65-F5344CB8AC3E}">
        <p14:creationId xmlns:p14="http://schemas.microsoft.com/office/powerpoint/2010/main" xmlns="" val="4219651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2285431" y="439200"/>
            <a:ext cx="4573139" cy="276999"/>
          </a:xfrm>
        </p:spPr>
        <p:txBody>
          <a:bodyPr/>
          <a:lstStyle/>
          <a:p>
            <a:pPr algn="ctr"/>
            <a:r>
              <a:rPr lang="en-US" b="1" dirty="0">
                <a:solidFill>
                  <a:srgbClr val="000000"/>
                </a:solidFill>
                <a:effectLst/>
                <a:latin typeface="+mn-lt"/>
                <a:ea typeface="Times New Roman" panose="02020603050405020304" pitchFamily="18" charset="0"/>
              </a:rPr>
              <a:t>Engineering Design: </a:t>
            </a:r>
            <a:r>
              <a:rPr lang="en-GB" b="1" dirty="0">
                <a:solidFill>
                  <a:srgbClr val="000000"/>
                </a:solidFill>
                <a:effectLst/>
                <a:latin typeface="+mn-lt"/>
                <a:ea typeface="Times New Roman" panose="02020603050405020304" pitchFamily="18" charset="0"/>
              </a:rPr>
              <a:t>NEA units</a:t>
            </a:r>
            <a:endParaRPr lang="en-GB" b="1" dirty="0">
              <a:latin typeface="+mn-lt"/>
            </a:endParaRPr>
          </a:p>
        </p:txBody>
      </p:sp>
      <p:sp>
        <p:nvSpPr>
          <p:cNvPr id="4" name="TextBox 3">
            <a:extLst>
              <a:ext uri="{FF2B5EF4-FFF2-40B4-BE49-F238E27FC236}">
                <a16:creationId xmlns:a16="http://schemas.microsoft.com/office/drawing/2014/main" xmlns="" id="{9556F4D8-C219-4E58-9B7A-CA6E7F89929A}"/>
              </a:ext>
            </a:extLst>
          </p:cNvPr>
          <p:cNvSpPr txBox="1"/>
          <p:nvPr/>
        </p:nvSpPr>
        <p:spPr>
          <a:xfrm>
            <a:off x="5652120" y="1442237"/>
            <a:ext cx="3285035" cy="2585323"/>
          </a:xfrm>
          <a:prstGeom prst="rect">
            <a:avLst/>
          </a:prstGeom>
        </p:spPr>
        <p:txBody>
          <a:bodyPr vert="horz" wrap="square" lIns="0" tIns="0" rIns="0" bIns="0" rtlCol="0">
            <a:spAutoFit/>
          </a:bodyPr>
          <a:lstStyle/>
          <a:p>
            <a:pPr marL="12700"/>
            <a:r>
              <a:rPr lang="en-GB" sz="1400" dirty="0">
                <a:solidFill>
                  <a:srgbClr val="1D1D1B"/>
                </a:solidFill>
                <a:latin typeface="+mn-lt"/>
                <a:cs typeface="BlissPro"/>
              </a:rPr>
              <a:t>Our approach is extremely accessible:</a:t>
            </a:r>
          </a:p>
          <a:p>
            <a:pPr marL="298450" indent="-285750">
              <a:buFont typeface="Arial" panose="020B0604020202020204" pitchFamily="34" charset="0"/>
              <a:buChar char="•"/>
            </a:pPr>
            <a:r>
              <a:rPr lang="en-GB" sz="1400" dirty="0">
                <a:solidFill>
                  <a:srgbClr val="1D1D1B"/>
                </a:solidFill>
                <a:latin typeface="+mn-lt"/>
                <a:cs typeface="BlissPro"/>
              </a:rPr>
              <a:t>Tasks start at the beginning and then develop</a:t>
            </a:r>
          </a:p>
          <a:p>
            <a:pPr marL="298450" indent="-285750">
              <a:buFont typeface="Arial" panose="020B0604020202020204" pitchFamily="34" charset="0"/>
              <a:buChar char="•"/>
            </a:pPr>
            <a:r>
              <a:rPr lang="en-GB" sz="1400" dirty="0">
                <a:solidFill>
                  <a:srgbClr val="1D1D1B"/>
                </a:solidFill>
                <a:latin typeface="+mn-lt"/>
                <a:cs typeface="BlissPro"/>
              </a:rPr>
              <a:t>Sub bullets to help break down requirements</a:t>
            </a:r>
          </a:p>
          <a:p>
            <a:pPr marL="298450" indent="-285750">
              <a:buFont typeface="Arial" panose="020B0604020202020204" pitchFamily="34" charset="0"/>
              <a:buChar char="•"/>
            </a:pPr>
            <a:r>
              <a:rPr lang="en-GB" sz="1400" dirty="0">
                <a:solidFill>
                  <a:srgbClr val="1D1D1B"/>
                </a:solidFill>
                <a:latin typeface="+mn-lt"/>
                <a:cs typeface="BlissPro"/>
              </a:rPr>
              <a:t>Clear tips for each task</a:t>
            </a:r>
          </a:p>
          <a:p>
            <a:pPr marL="298450" indent="-285750">
              <a:buFont typeface="Arial" panose="020B0604020202020204" pitchFamily="34" charset="0"/>
              <a:buChar char="•"/>
            </a:pPr>
            <a:r>
              <a:rPr lang="en-GB" sz="1400" dirty="0">
                <a:solidFill>
                  <a:srgbClr val="1D1D1B"/>
                </a:solidFill>
                <a:latin typeface="+mn-lt"/>
                <a:cs typeface="BlissPro"/>
              </a:rPr>
              <a:t>Detailed mark schemes</a:t>
            </a:r>
          </a:p>
          <a:p>
            <a:pPr marL="12700"/>
            <a:endParaRPr lang="en-GB" sz="1400" dirty="0">
              <a:solidFill>
                <a:srgbClr val="1D1D1B"/>
              </a:solidFill>
              <a:latin typeface="+mn-lt"/>
              <a:cs typeface="BlissPro"/>
            </a:endParaRPr>
          </a:p>
          <a:p>
            <a:pPr marL="12700"/>
            <a:r>
              <a:rPr lang="en-GB" sz="1400" dirty="0">
                <a:solidFill>
                  <a:srgbClr val="1D1D1B"/>
                </a:solidFill>
                <a:latin typeface="+mn-lt"/>
                <a:cs typeface="BlissPro"/>
              </a:rPr>
              <a:t>Section 4 of the specification includes the marking criteria and an overview of the tasks.</a:t>
            </a:r>
          </a:p>
          <a:p>
            <a:pPr marL="298450" indent="-285750" algn="l">
              <a:lnSpc>
                <a:spcPct val="100000"/>
              </a:lnSpc>
              <a:buFont typeface="Arial" panose="020B0604020202020204" pitchFamily="34" charset="0"/>
              <a:buChar char="•"/>
            </a:pPr>
            <a:endParaRPr lang="en-GB" sz="1400" dirty="0">
              <a:solidFill>
                <a:srgbClr val="1D1D1B"/>
              </a:solidFill>
              <a:latin typeface="+mn-lt"/>
              <a:cs typeface="BlissPro"/>
            </a:endParaRPr>
          </a:p>
        </p:txBody>
      </p:sp>
      <p:graphicFrame>
        <p:nvGraphicFramePr>
          <p:cNvPr id="6" name="Table 3">
            <a:extLst>
              <a:ext uri="{FF2B5EF4-FFF2-40B4-BE49-F238E27FC236}">
                <a16:creationId xmlns:a16="http://schemas.microsoft.com/office/drawing/2014/main" xmlns="" id="{D4ECBD1C-AC69-4A5F-9E9A-F738265D8274}"/>
              </a:ext>
            </a:extLst>
          </p:cNvPr>
          <p:cNvGraphicFramePr>
            <a:graphicFrameLocks noGrp="1"/>
          </p:cNvGraphicFramePr>
          <p:nvPr>
            <p:extLst>
              <p:ext uri="{D42A27DB-BD31-4B8C-83A1-F6EECF244321}">
                <p14:modId xmlns:p14="http://schemas.microsoft.com/office/powerpoint/2010/main" xmlns="" val="2663266953"/>
              </p:ext>
            </p:extLst>
          </p:nvPr>
        </p:nvGraphicFramePr>
        <p:xfrm>
          <a:off x="206845" y="1047548"/>
          <a:ext cx="5256584" cy="1524000"/>
        </p:xfrm>
        <a:graphic>
          <a:graphicData uri="http://schemas.openxmlformats.org/drawingml/2006/table">
            <a:tbl>
              <a:tblPr firstRow="1" bandRow="1">
                <a:tableStyleId>{21E4AEA4-8DFA-4A89-87EB-49C32662AFE0}</a:tableStyleId>
              </a:tblPr>
              <a:tblGrid>
                <a:gridCol w="2624412">
                  <a:extLst>
                    <a:ext uri="{9D8B030D-6E8A-4147-A177-3AD203B41FA5}">
                      <a16:colId xmlns:a16="http://schemas.microsoft.com/office/drawing/2014/main" xmlns="" val="4050649297"/>
                    </a:ext>
                  </a:extLst>
                </a:gridCol>
                <a:gridCol w="2632172">
                  <a:extLst>
                    <a:ext uri="{9D8B030D-6E8A-4147-A177-3AD203B41FA5}">
                      <a16:colId xmlns:a16="http://schemas.microsoft.com/office/drawing/2014/main" xmlns="" val="2746328609"/>
                    </a:ext>
                  </a:extLst>
                </a:gridCol>
              </a:tblGrid>
              <a:tr h="365760">
                <a:tc gridSpan="2">
                  <a:txBody>
                    <a:bodyPr/>
                    <a:lstStyle/>
                    <a:p>
                      <a:pPr algn="ctr"/>
                      <a:r>
                        <a:rPr lang="en-GB" sz="1200" dirty="0"/>
                        <a:t>R039: Communicating designs</a:t>
                      </a:r>
                      <a:endParaRPr lang="en-US" sz="1200" dirty="0"/>
                    </a:p>
                  </a:txBody>
                  <a:tcPr anchor="ctr"/>
                </a:tc>
                <a:tc hMerge="1">
                  <a:txBody>
                    <a:bodyPr/>
                    <a:lstStyle/>
                    <a:p>
                      <a:endParaRPr lang="en-GB" dirty="0"/>
                    </a:p>
                  </a:txBody>
                  <a:tcPr/>
                </a:tc>
                <a:extLst>
                  <a:ext uri="{0D108BD9-81ED-4DB2-BD59-A6C34878D82A}">
                    <a16:rowId xmlns:a16="http://schemas.microsoft.com/office/drawing/2014/main" xmlns="" val="1720321910"/>
                  </a:ext>
                </a:extLst>
              </a:tr>
              <a:tr h="370840">
                <a:tc>
                  <a:txBody>
                    <a:bodyPr/>
                    <a:lstStyle/>
                    <a:p>
                      <a:pPr marL="285750" indent="-285750">
                        <a:buFont typeface="Arial" panose="020B0604020202020204" pitchFamily="34" charset="0"/>
                        <a:buChar char="•"/>
                      </a:pPr>
                      <a:r>
                        <a:rPr lang="en-GB" sz="1400" noProof="0" dirty="0" err="1"/>
                        <a:t>Approx</a:t>
                      </a:r>
                      <a:r>
                        <a:rPr lang="en-US" sz="1400" dirty="0"/>
                        <a:t> 10–12 hours</a:t>
                      </a:r>
                    </a:p>
                    <a:p>
                      <a:pPr marL="285750" indent="-285750">
                        <a:buFont typeface="Arial" panose="020B0604020202020204" pitchFamily="34" charset="0"/>
                        <a:buChar char="•"/>
                      </a:pPr>
                      <a:r>
                        <a:rPr lang="en-US" sz="1400" dirty="0"/>
                        <a:t>60 marks (60 UMS) </a:t>
                      </a:r>
                    </a:p>
                    <a:p>
                      <a:pPr marL="285750" indent="-285750">
                        <a:buFont typeface="Arial" panose="020B0604020202020204" pitchFamily="34" charset="0"/>
                        <a:buChar char="•"/>
                      </a:pPr>
                      <a:r>
                        <a:rPr lang="en-US" sz="1400" dirty="0"/>
                        <a:t>OCR set assignment</a:t>
                      </a:r>
                    </a:p>
                    <a:p>
                      <a:pPr marL="285750" indent="-285750">
                        <a:buFont typeface="Arial" panose="020B0604020202020204" pitchFamily="34" charset="0"/>
                        <a:buChar char="•"/>
                      </a:pPr>
                      <a:r>
                        <a:rPr lang="en-US" sz="1400" dirty="0"/>
                        <a:t>Centre-assessed and OCR moderated</a:t>
                      </a:r>
                    </a:p>
                  </a:txBody>
                  <a:tcPr anchor="ctr"/>
                </a:tc>
                <a:tc>
                  <a:txBody>
                    <a:bodyPr/>
                    <a:lstStyle/>
                    <a:p>
                      <a:r>
                        <a:rPr lang="en-GB" sz="1400" dirty="0"/>
                        <a:t>The set assignment will contain 4 practical tasks.</a:t>
                      </a:r>
                    </a:p>
                  </a:txBody>
                  <a:tcPr anchor="ctr"/>
                </a:tc>
                <a:extLst>
                  <a:ext uri="{0D108BD9-81ED-4DB2-BD59-A6C34878D82A}">
                    <a16:rowId xmlns:a16="http://schemas.microsoft.com/office/drawing/2014/main" xmlns="" val="64377644"/>
                  </a:ext>
                </a:extLst>
              </a:tr>
            </a:tbl>
          </a:graphicData>
        </a:graphic>
      </p:graphicFrame>
      <p:graphicFrame>
        <p:nvGraphicFramePr>
          <p:cNvPr id="8" name="Table 3">
            <a:extLst>
              <a:ext uri="{FF2B5EF4-FFF2-40B4-BE49-F238E27FC236}">
                <a16:creationId xmlns:a16="http://schemas.microsoft.com/office/drawing/2014/main" xmlns="" id="{297FEB6B-22A6-4000-BB90-76F22CD90A8F}"/>
              </a:ext>
            </a:extLst>
          </p:cNvPr>
          <p:cNvGraphicFramePr>
            <a:graphicFrameLocks noGrp="1"/>
          </p:cNvGraphicFramePr>
          <p:nvPr>
            <p:extLst>
              <p:ext uri="{D42A27DB-BD31-4B8C-83A1-F6EECF244321}">
                <p14:modId xmlns:p14="http://schemas.microsoft.com/office/powerpoint/2010/main" xmlns="" val="1815966857"/>
              </p:ext>
            </p:extLst>
          </p:nvPr>
        </p:nvGraphicFramePr>
        <p:xfrm>
          <a:off x="206845" y="2722092"/>
          <a:ext cx="5256584" cy="1524000"/>
        </p:xfrm>
        <a:graphic>
          <a:graphicData uri="http://schemas.openxmlformats.org/drawingml/2006/table">
            <a:tbl>
              <a:tblPr firstRow="1" bandRow="1">
                <a:tableStyleId>{21E4AEA4-8DFA-4A89-87EB-49C32662AFE0}</a:tableStyleId>
              </a:tblPr>
              <a:tblGrid>
                <a:gridCol w="2624412">
                  <a:extLst>
                    <a:ext uri="{9D8B030D-6E8A-4147-A177-3AD203B41FA5}">
                      <a16:colId xmlns:a16="http://schemas.microsoft.com/office/drawing/2014/main" xmlns="" val="4050649297"/>
                    </a:ext>
                  </a:extLst>
                </a:gridCol>
                <a:gridCol w="2632172">
                  <a:extLst>
                    <a:ext uri="{9D8B030D-6E8A-4147-A177-3AD203B41FA5}">
                      <a16:colId xmlns:a16="http://schemas.microsoft.com/office/drawing/2014/main" xmlns="" val="2746328609"/>
                    </a:ext>
                  </a:extLst>
                </a:gridCol>
              </a:tblGrid>
              <a:tr h="365760">
                <a:tc gridSpan="2">
                  <a:txBody>
                    <a:bodyPr/>
                    <a:lstStyle/>
                    <a:p>
                      <a:pPr algn="ctr"/>
                      <a:r>
                        <a:rPr lang="en-GB" sz="1200" dirty="0"/>
                        <a:t>R040: Design evaluation and modelling</a:t>
                      </a:r>
                      <a:endParaRPr lang="en-US" sz="1200" dirty="0"/>
                    </a:p>
                  </a:txBody>
                  <a:tcPr anchor="ctr"/>
                </a:tc>
                <a:tc hMerge="1">
                  <a:txBody>
                    <a:bodyPr/>
                    <a:lstStyle/>
                    <a:p>
                      <a:endParaRPr lang="en-GB" dirty="0"/>
                    </a:p>
                  </a:txBody>
                  <a:tcPr/>
                </a:tc>
                <a:extLst>
                  <a:ext uri="{0D108BD9-81ED-4DB2-BD59-A6C34878D82A}">
                    <a16:rowId xmlns:a16="http://schemas.microsoft.com/office/drawing/2014/main" xmlns="" val="1720321910"/>
                  </a:ext>
                </a:extLst>
              </a:tr>
              <a:tr h="370840">
                <a:tc>
                  <a:txBody>
                    <a:bodyPr/>
                    <a:lstStyle/>
                    <a:p>
                      <a:pPr marL="285750" indent="-285750">
                        <a:buFont typeface="Arial" panose="020B0604020202020204" pitchFamily="34" charset="0"/>
                        <a:buChar char="•"/>
                      </a:pPr>
                      <a:r>
                        <a:rPr lang="en-GB" sz="1400" noProof="0" dirty="0" err="1"/>
                        <a:t>Approx</a:t>
                      </a:r>
                      <a:r>
                        <a:rPr lang="en-US" sz="1400" dirty="0"/>
                        <a:t> 10–12 hours</a:t>
                      </a:r>
                    </a:p>
                    <a:p>
                      <a:pPr marL="285750" indent="-285750">
                        <a:buFont typeface="Arial" panose="020B0604020202020204" pitchFamily="34" charset="0"/>
                        <a:buChar char="•"/>
                      </a:pPr>
                      <a:r>
                        <a:rPr lang="en-US" sz="1400" dirty="0"/>
                        <a:t>60 marks (60 UMS) </a:t>
                      </a:r>
                    </a:p>
                    <a:p>
                      <a:pPr marL="285750" indent="-285750">
                        <a:buFont typeface="Arial" panose="020B0604020202020204" pitchFamily="34" charset="0"/>
                        <a:buChar char="•"/>
                      </a:pPr>
                      <a:r>
                        <a:rPr lang="en-US" sz="1400" dirty="0"/>
                        <a:t>OCR set assignment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Centre-assessed and OCR moderated</a:t>
                      </a:r>
                    </a:p>
                  </a:txBody>
                  <a:tcPr anchor="ctr"/>
                </a:tc>
                <a:tc>
                  <a:txBody>
                    <a:bodyPr/>
                    <a:lstStyle/>
                    <a:p>
                      <a:r>
                        <a:rPr lang="en-GB" sz="1400" dirty="0"/>
                        <a:t>The set assignment will contain 6 practical tasks.</a:t>
                      </a:r>
                    </a:p>
                  </a:txBody>
                  <a:tcPr anchor="ctr"/>
                </a:tc>
                <a:extLst>
                  <a:ext uri="{0D108BD9-81ED-4DB2-BD59-A6C34878D82A}">
                    <a16:rowId xmlns:a16="http://schemas.microsoft.com/office/drawing/2014/main" xmlns="" val="64377644"/>
                  </a:ext>
                </a:extLst>
              </a:tr>
            </a:tbl>
          </a:graphicData>
        </a:graphic>
      </p:graphicFrame>
    </p:spTree>
    <p:extLst>
      <p:ext uri="{BB962C8B-B14F-4D97-AF65-F5344CB8AC3E}">
        <p14:creationId xmlns:p14="http://schemas.microsoft.com/office/powerpoint/2010/main" xmlns="" val="3955886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556419" y="438150"/>
            <a:ext cx="8031163" cy="276999"/>
          </a:xfrm>
        </p:spPr>
        <p:txBody>
          <a:bodyPr/>
          <a:lstStyle/>
          <a:p>
            <a:pPr algn="ctr"/>
            <a:r>
              <a:rPr lang="en-GB" b="1" dirty="0">
                <a:solidFill>
                  <a:srgbClr val="000000"/>
                </a:solidFill>
                <a:effectLst/>
                <a:latin typeface="+mn-lt"/>
                <a:ea typeface="Times New Roman" panose="02020603050405020304" pitchFamily="18" charset="0"/>
              </a:rPr>
              <a:t>NEA </a:t>
            </a:r>
            <a:r>
              <a:rPr lang="en-GB" b="1" dirty="0">
                <a:solidFill>
                  <a:srgbClr val="000000"/>
                </a:solidFill>
                <a:ea typeface="Times New Roman" panose="02020603050405020304" pitchFamily="18" charset="0"/>
              </a:rPr>
              <a:t>Tasks</a:t>
            </a:r>
            <a:endParaRPr lang="en-GB" b="1" dirty="0"/>
          </a:p>
        </p:txBody>
      </p:sp>
      <p:sp>
        <p:nvSpPr>
          <p:cNvPr id="4" name="TextBox 3">
            <a:extLst>
              <a:ext uri="{FF2B5EF4-FFF2-40B4-BE49-F238E27FC236}">
                <a16:creationId xmlns:a16="http://schemas.microsoft.com/office/drawing/2014/main" xmlns="" id="{9556F4D8-C219-4E58-9B7A-CA6E7F89929A}"/>
              </a:ext>
            </a:extLst>
          </p:cNvPr>
          <p:cNvSpPr txBox="1"/>
          <p:nvPr/>
        </p:nvSpPr>
        <p:spPr>
          <a:xfrm>
            <a:off x="6228184" y="1419622"/>
            <a:ext cx="2808311" cy="2800767"/>
          </a:xfrm>
          <a:prstGeom prst="rect">
            <a:avLst/>
          </a:prstGeom>
        </p:spPr>
        <p:txBody>
          <a:bodyPr vert="horz" wrap="square" lIns="0" tIns="0" rIns="0" bIns="0" rtlCol="0">
            <a:spAutoFit/>
          </a:bodyPr>
          <a:lstStyle/>
          <a:p>
            <a:pPr marL="298450" indent="-285750">
              <a:buFont typeface="Arial" panose="020B0604020202020204" pitchFamily="34" charset="0"/>
              <a:buChar char="•"/>
            </a:pPr>
            <a:r>
              <a:rPr lang="en-GB" sz="1400" dirty="0">
                <a:solidFill>
                  <a:srgbClr val="1D1D1B"/>
                </a:solidFill>
                <a:latin typeface="+mn-lt"/>
                <a:cs typeface="BlissPro"/>
              </a:rPr>
              <a:t>Section 4 of the specification includes the marking criteria and an overview of the tasks (example for R039 shown)</a:t>
            </a:r>
          </a:p>
          <a:p>
            <a:pPr marL="12700" algn="l">
              <a:lnSpc>
                <a:spcPct val="100000"/>
              </a:lnSpc>
            </a:pPr>
            <a:endParaRPr lang="en-GB" sz="1400" dirty="0">
              <a:solidFill>
                <a:srgbClr val="1D1D1B"/>
              </a:solidFill>
              <a:latin typeface="+mn-lt"/>
              <a:cs typeface="BlissPro"/>
            </a:endParaRPr>
          </a:p>
          <a:p>
            <a:pPr marL="298450" indent="-285750">
              <a:buFont typeface="Arial" panose="020B0604020202020204" pitchFamily="34" charset="0"/>
              <a:buChar char="•"/>
            </a:pPr>
            <a:endParaRPr lang="en-GB" sz="1400" dirty="0">
              <a:solidFill>
                <a:srgbClr val="1D1D1B"/>
              </a:solidFill>
              <a:latin typeface="+mn-lt"/>
              <a:cs typeface="BlissPro"/>
            </a:endParaRPr>
          </a:p>
          <a:p>
            <a:pPr marL="298450" indent="-285750">
              <a:buFont typeface="Arial" panose="020B0604020202020204" pitchFamily="34" charset="0"/>
              <a:buChar char="•"/>
            </a:pPr>
            <a:r>
              <a:rPr lang="en-GB" sz="1400" dirty="0">
                <a:solidFill>
                  <a:srgbClr val="1D1D1B"/>
                </a:solidFill>
                <a:latin typeface="+mn-lt"/>
                <a:cs typeface="BlissPro"/>
              </a:rPr>
              <a:t>The actual assignment will be released nearer to first teaching but while you do not have the context (brief) yet, the specification and marking criteria lists what they do in each task</a:t>
            </a:r>
          </a:p>
        </p:txBody>
      </p:sp>
      <p:graphicFrame>
        <p:nvGraphicFramePr>
          <p:cNvPr id="5" name="Table 3">
            <a:extLst>
              <a:ext uri="{FF2B5EF4-FFF2-40B4-BE49-F238E27FC236}">
                <a16:creationId xmlns:a16="http://schemas.microsoft.com/office/drawing/2014/main" xmlns="" id="{D486339F-1EBB-4D08-AF87-E181BB2B0B67}"/>
              </a:ext>
            </a:extLst>
          </p:cNvPr>
          <p:cNvGraphicFramePr>
            <a:graphicFrameLocks noGrp="1"/>
          </p:cNvGraphicFramePr>
          <p:nvPr>
            <p:extLst>
              <p:ext uri="{D42A27DB-BD31-4B8C-83A1-F6EECF244321}">
                <p14:modId xmlns:p14="http://schemas.microsoft.com/office/powerpoint/2010/main" xmlns="" val="376772342"/>
              </p:ext>
            </p:extLst>
          </p:nvPr>
        </p:nvGraphicFramePr>
        <p:xfrm>
          <a:off x="179511" y="1092071"/>
          <a:ext cx="6048673" cy="3762752"/>
        </p:xfrm>
        <a:graphic>
          <a:graphicData uri="http://schemas.openxmlformats.org/drawingml/2006/table">
            <a:tbl>
              <a:tblPr firstRow="1" bandRow="1">
                <a:tableStyleId>{21E4AEA4-8DFA-4A89-87EB-49C32662AFE0}</a:tableStyleId>
              </a:tblPr>
              <a:tblGrid>
                <a:gridCol w="648072">
                  <a:extLst>
                    <a:ext uri="{9D8B030D-6E8A-4147-A177-3AD203B41FA5}">
                      <a16:colId xmlns:a16="http://schemas.microsoft.com/office/drawing/2014/main" xmlns="" val="4050649297"/>
                    </a:ext>
                  </a:extLst>
                </a:gridCol>
                <a:gridCol w="5400601">
                  <a:extLst>
                    <a:ext uri="{9D8B030D-6E8A-4147-A177-3AD203B41FA5}">
                      <a16:colId xmlns:a16="http://schemas.microsoft.com/office/drawing/2014/main" xmlns="" val="2746328609"/>
                    </a:ext>
                  </a:extLst>
                </a:gridCol>
              </a:tblGrid>
              <a:tr h="288032">
                <a:tc gridSpan="2">
                  <a:txBody>
                    <a:bodyPr/>
                    <a:lstStyle/>
                    <a:p>
                      <a:pPr algn="ctr"/>
                      <a:r>
                        <a:rPr lang="en-GB" sz="1200" dirty="0"/>
                        <a:t>Unit R039: Communicating designs</a:t>
                      </a:r>
                    </a:p>
                  </a:txBody>
                  <a:tcPr anchor="ctr"/>
                </a:tc>
                <a:tc hMerge="1">
                  <a:txBody>
                    <a:bodyPr/>
                    <a:lstStyle/>
                    <a:p>
                      <a:endParaRPr lang="en-GB" dirty="0"/>
                    </a:p>
                  </a:txBody>
                  <a:tcPr/>
                </a:tc>
                <a:extLst>
                  <a:ext uri="{0D108BD9-81ED-4DB2-BD59-A6C34878D82A}">
                    <a16:rowId xmlns:a16="http://schemas.microsoft.com/office/drawing/2014/main" xmlns="" val="1720321910"/>
                  </a:ext>
                </a:extLst>
              </a:tr>
              <a:tr h="370840">
                <a:tc>
                  <a:txBody>
                    <a:bodyPr/>
                    <a:lstStyle/>
                    <a:p>
                      <a:pPr marL="0" indent="0" algn="ctr">
                        <a:buFontTx/>
                        <a:buNone/>
                      </a:pPr>
                      <a:r>
                        <a:rPr lang="en-GB" sz="1200" b="1" dirty="0"/>
                        <a:t>Task 1</a:t>
                      </a:r>
                      <a:endParaRPr lang="en-US" sz="1200" b="1" dirty="0"/>
                    </a:p>
                  </a:txBody>
                  <a:tcPr anchor="ctr"/>
                </a:tc>
                <a:tc>
                  <a:txBody>
                    <a:bodyPr/>
                    <a:lstStyle/>
                    <a:p>
                      <a:r>
                        <a:rPr lang="en-GB" sz="1200" dirty="0"/>
                        <a:t>Students must be able to produce freehand sketches of a design idea or design proposal using rendering techniques: thick/thin lines; texture; shading and annotation to demonstrate the design. Ensure that students produce a range of design ideas and proposals that respond to the specification provided, using both 2D and 3D techniques and utilise graphical communication methods to enhance their ideas. </a:t>
                      </a:r>
                    </a:p>
                  </a:txBody>
                  <a:tcPr anchor="ctr"/>
                </a:tc>
                <a:extLst>
                  <a:ext uri="{0D108BD9-81ED-4DB2-BD59-A6C34878D82A}">
                    <a16:rowId xmlns:a16="http://schemas.microsoft.com/office/drawing/2014/main" xmlns="" val="3187036866"/>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dirty="0"/>
                        <a:t>Task 2</a:t>
                      </a:r>
                      <a:endParaRPr lang="en-US" sz="1200" b="1" dirty="0"/>
                    </a:p>
                  </a:txBody>
                  <a:tcPr anchor="ctr"/>
                </a:tc>
                <a:tc>
                  <a:txBody>
                    <a:bodyPr/>
                    <a:lstStyle/>
                    <a:p>
                      <a:r>
                        <a:rPr lang="en-GB" sz="1200" dirty="0"/>
                        <a:t>Students are required to develop one design proposal further using rendering techniques to present both 2D and 3D sketches. Detailed annotation and labelling should be used to help describe the function, features, material choices, assembly methods etc. Students should explain how their design meets the design specification provided.</a:t>
                      </a:r>
                    </a:p>
                  </a:txBody>
                  <a:tcPr anchor="ctr"/>
                </a:tc>
                <a:extLst>
                  <a:ext uri="{0D108BD9-81ED-4DB2-BD59-A6C34878D82A}">
                    <a16:rowId xmlns:a16="http://schemas.microsoft.com/office/drawing/2014/main" xmlns="" val="3020282654"/>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dirty="0"/>
                        <a:t>Task 3</a:t>
                      </a:r>
                      <a:endParaRPr lang="en-US" sz="1200" b="1" dirty="0"/>
                    </a:p>
                    <a:p>
                      <a:pPr marL="0" indent="0" algn="ctr">
                        <a:buFontTx/>
                        <a:buNone/>
                      </a:pPr>
                      <a:endParaRPr lang="en-US" sz="1200" dirty="0"/>
                    </a:p>
                  </a:txBody>
                  <a:tcPr anchor="ctr"/>
                </a:tc>
                <a:tc>
                  <a:txBody>
                    <a:bodyPr/>
                    <a:lstStyle/>
                    <a:p>
                      <a:r>
                        <a:rPr lang="en-GB" sz="1200" dirty="0"/>
                        <a:t>Students must be able to produce a 3rd angle orthographic drawing and an assembly drawing for a design proposal. They must………</a:t>
                      </a:r>
                    </a:p>
                  </a:txBody>
                  <a:tcPr anchor="ctr"/>
                </a:tc>
                <a:extLst>
                  <a:ext uri="{0D108BD9-81ED-4DB2-BD59-A6C34878D82A}">
                    <a16:rowId xmlns:a16="http://schemas.microsoft.com/office/drawing/2014/main" xmlns="" val="2587449222"/>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dirty="0"/>
                        <a:t>Task 4</a:t>
                      </a:r>
                      <a:endParaRPr lang="en-US" sz="1200" b="1" dirty="0"/>
                    </a:p>
                    <a:p>
                      <a:pPr marL="0" indent="0" algn="ctr">
                        <a:buFontTx/>
                        <a:buNone/>
                      </a:pPr>
                      <a:endParaRPr lang="en-US" sz="1200" dirty="0"/>
                    </a:p>
                  </a:txBody>
                  <a:tcPr anchor="ctr"/>
                </a:tc>
                <a:tc>
                  <a:txBody>
                    <a:bodyPr/>
                    <a:lstStyle/>
                    <a:p>
                      <a:r>
                        <a:rPr lang="en-GB" sz="1200" dirty="0"/>
                        <a:t>You should ensure that students use CAD software to produce formal presentation design proposals. Students must demonstrate skill in using 2D and 3D CAD modelling</a:t>
                      </a:r>
                    </a:p>
                  </a:txBody>
                  <a:tcPr anchor="ctr"/>
                </a:tc>
                <a:extLst>
                  <a:ext uri="{0D108BD9-81ED-4DB2-BD59-A6C34878D82A}">
                    <a16:rowId xmlns:a16="http://schemas.microsoft.com/office/drawing/2014/main" xmlns="" val="3830765268"/>
                  </a:ext>
                </a:extLst>
              </a:tr>
            </a:tbl>
          </a:graphicData>
        </a:graphic>
      </p:graphicFrame>
    </p:spTree>
    <p:extLst>
      <p:ext uri="{BB962C8B-B14F-4D97-AF65-F5344CB8AC3E}">
        <p14:creationId xmlns:p14="http://schemas.microsoft.com/office/powerpoint/2010/main" xmlns="" val="4099221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556419" y="438150"/>
            <a:ext cx="8031163" cy="276999"/>
          </a:xfrm>
        </p:spPr>
        <p:txBody>
          <a:bodyPr/>
          <a:lstStyle/>
          <a:p>
            <a:pPr algn="ctr"/>
            <a:r>
              <a:rPr lang="en-GB" b="1" dirty="0">
                <a:solidFill>
                  <a:srgbClr val="000000"/>
                </a:solidFill>
                <a:effectLst/>
                <a:latin typeface="+mn-lt"/>
                <a:ea typeface="Times New Roman" panose="02020603050405020304" pitchFamily="18" charset="0"/>
              </a:rPr>
              <a:t>Cambridge National in Engineering Manufacture</a:t>
            </a:r>
            <a:endParaRPr lang="en-GB" b="1" dirty="0">
              <a:latin typeface="+mn-lt"/>
            </a:endParaRPr>
          </a:p>
        </p:txBody>
      </p:sp>
      <p:sp>
        <p:nvSpPr>
          <p:cNvPr id="6" name="TextBox 5">
            <a:extLst>
              <a:ext uri="{FF2B5EF4-FFF2-40B4-BE49-F238E27FC236}">
                <a16:creationId xmlns:a16="http://schemas.microsoft.com/office/drawing/2014/main" xmlns="" id="{670509E1-988C-40B4-9292-015AD894862B}"/>
              </a:ext>
            </a:extLst>
          </p:cNvPr>
          <p:cNvSpPr txBox="1"/>
          <p:nvPr/>
        </p:nvSpPr>
        <p:spPr>
          <a:xfrm>
            <a:off x="2628000" y="1008000"/>
            <a:ext cx="6192688" cy="3046988"/>
          </a:xfrm>
          <a:prstGeom prst="rect">
            <a:avLst/>
          </a:prstGeom>
          <a:noFill/>
        </p:spPr>
        <p:txBody>
          <a:bodyPr wrap="square">
            <a:spAutoFit/>
          </a:bodyPr>
          <a:lstStyle/>
          <a:p>
            <a:pPr marL="12700" algn="l">
              <a:lnSpc>
                <a:spcPct val="100000"/>
              </a:lnSpc>
            </a:pPr>
            <a:r>
              <a:rPr lang="en-US" sz="1200" dirty="0">
                <a:solidFill>
                  <a:srgbClr val="1D1D1B"/>
                </a:solidFill>
                <a:latin typeface="+mn-lt"/>
                <a:cs typeface="BlissPro"/>
              </a:rPr>
              <a:t>Our Cambridge National in </a:t>
            </a:r>
            <a:r>
              <a:rPr lang="en-US" sz="1200" dirty="0">
                <a:solidFill>
                  <a:srgbClr val="000000"/>
                </a:solidFill>
                <a:effectLst/>
                <a:latin typeface="+mn-lt"/>
                <a:ea typeface="Times New Roman" panose="02020603050405020304" pitchFamily="18" charset="0"/>
              </a:rPr>
              <a:t>Engineering Manufacture </a:t>
            </a:r>
            <a:r>
              <a:rPr lang="en-US" sz="1200" dirty="0">
                <a:solidFill>
                  <a:srgbClr val="1D1D1B"/>
                </a:solidFill>
                <a:latin typeface="+mn-lt"/>
                <a:cs typeface="BlissPro"/>
              </a:rPr>
              <a:t>will encourage students to:</a:t>
            </a:r>
          </a:p>
          <a:p>
            <a:pPr marL="12700" algn="l">
              <a:lnSpc>
                <a:spcPct val="100000"/>
              </a:lnSpc>
            </a:pPr>
            <a:endParaRPr lang="en-US" sz="1200" dirty="0">
              <a:solidFill>
                <a:srgbClr val="1D1D1B"/>
              </a:solidFill>
              <a:latin typeface="+mn-lt"/>
              <a:cs typeface="BlissPro"/>
            </a:endParaRP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understand and apply the fundamental principles and concepts of Engineering Manufacture, including manufacturing processes, engineering materials, manufacturing requirements and developments in engineering manufacture</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develop learning and practical skills that can be applied to real-life contexts and work situations</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think creatively, innovatively, analytically, logically and critically</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develop independence and confidence in using skills that would be relevant to the engineering, manufacturing, process and control sector and more widely</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plan manufacturing production through practical experience of manufacturing for one-off products and manufacturing in quantity</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determine the sequence of operations required, </a:t>
            </a:r>
            <a:r>
              <a:rPr lang="en-US" sz="1200" dirty="0" err="1">
                <a:solidFill>
                  <a:srgbClr val="1D1D1B"/>
                </a:solidFill>
                <a:latin typeface="+mn-lt"/>
                <a:cs typeface="BlissPro"/>
              </a:rPr>
              <a:t>recognising</a:t>
            </a:r>
            <a:r>
              <a:rPr lang="en-US" sz="1200" dirty="0">
                <a:solidFill>
                  <a:srgbClr val="1D1D1B"/>
                </a:solidFill>
                <a:latin typeface="+mn-lt"/>
                <a:cs typeface="BlissPro"/>
              </a:rPr>
              <a:t> hazards and risks so that control measures can be implemented for safe working</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interpret engineering drawings to facilitate manufacture, using a range of tools and equipment, including Computer Numerical Control (CNC) machines</a:t>
            </a:r>
          </a:p>
        </p:txBody>
      </p:sp>
      <p:sp>
        <p:nvSpPr>
          <p:cNvPr id="8" name="TextBox 7">
            <a:extLst>
              <a:ext uri="{FF2B5EF4-FFF2-40B4-BE49-F238E27FC236}">
                <a16:creationId xmlns:a16="http://schemas.microsoft.com/office/drawing/2014/main" xmlns="" id="{BDAEEF3C-B889-445B-BA6A-0883FD620305}"/>
              </a:ext>
            </a:extLst>
          </p:cNvPr>
          <p:cNvSpPr txBox="1"/>
          <p:nvPr/>
        </p:nvSpPr>
        <p:spPr>
          <a:xfrm>
            <a:off x="261729" y="4290906"/>
            <a:ext cx="8784976" cy="738664"/>
          </a:xfrm>
          <a:prstGeom prst="rect">
            <a:avLst/>
          </a:prstGeom>
          <a:ln>
            <a:solidFill>
              <a:schemeClr val="accent1"/>
            </a:solidFill>
          </a:ln>
        </p:spPr>
        <p:txBody>
          <a:bodyPr vert="horz" wrap="square" lIns="0" tIns="0" rIns="0" bIns="0" rtlCol="0">
            <a:spAutoFit/>
          </a:bodyPr>
          <a:lstStyle/>
          <a:p>
            <a:pPr marL="12700" algn="ctr">
              <a:lnSpc>
                <a:spcPct val="100000"/>
              </a:lnSpc>
            </a:pPr>
            <a:r>
              <a:rPr lang="en-GB" sz="1200" dirty="0">
                <a:latin typeface="+mn-lt"/>
                <a:cs typeface="BlissPro"/>
              </a:rPr>
              <a:t>The information in our session today is based on our </a:t>
            </a:r>
            <a:r>
              <a:rPr lang="en-GB" sz="1200" b="1" dirty="0">
                <a:solidFill>
                  <a:schemeClr val="accent2"/>
                </a:solidFill>
                <a:latin typeface="+mn-lt"/>
                <a:cs typeface="BlissPro"/>
                <a:hlinkClick r:id="rId3">
                  <a:extLst>
                    <a:ext uri="{A12FA001-AC4F-418D-AE19-62706E023703}">
                      <ahyp:hlinkClr xmlns:ahyp="http://schemas.microsoft.com/office/drawing/2018/hyperlinkcolor" xmlns="" val="tx"/>
                    </a:ext>
                  </a:extLst>
                </a:hlinkClick>
              </a:rPr>
              <a:t>draft specification</a:t>
            </a:r>
            <a:r>
              <a:rPr lang="en-GB" sz="1200" b="1" dirty="0">
                <a:solidFill>
                  <a:schemeClr val="accent2"/>
                </a:solidFill>
                <a:latin typeface="+mn-lt"/>
                <a:cs typeface="BlissPro"/>
              </a:rPr>
              <a:t> </a:t>
            </a:r>
            <a:r>
              <a:rPr lang="en-GB" sz="1200" dirty="0">
                <a:latin typeface="+mn-lt"/>
                <a:cs typeface="BlissPro"/>
              </a:rPr>
              <a:t>submitted </a:t>
            </a:r>
            <a:r>
              <a:rPr lang="en-GB" sz="1200" b="0" i="0" dirty="0">
                <a:effectLst/>
                <a:latin typeface="+mn-lt"/>
              </a:rPr>
              <a:t>for consideration on key stage 4 performance tables in England for 2024.</a:t>
            </a:r>
          </a:p>
          <a:p>
            <a:pPr marL="12700" algn="l">
              <a:lnSpc>
                <a:spcPct val="100000"/>
              </a:lnSpc>
            </a:pPr>
            <a:endParaRPr lang="en-GB" sz="1200" dirty="0">
              <a:latin typeface="+mn-lt"/>
            </a:endParaRPr>
          </a:p>
          <a:p>
            <a:pPr marL="12700" algn="ctr">
              <a:lnSpc>
                <a:spcPct val="100000"/>
              </a:lnSpc>
            </a:pPr>
            <a:r>
              <a:rPr lang="en-GB" sz="1200" b="0" i="0" dirty="0">
                <a:effectLst/>
                <a:latin typeface="+mn-lt"/>
              </a:rPr>
              <a:t>We expect the initia</a:t>
            </a:r>
            <a:r>
              <a:rPr lang="en-GB" sz="1200" dirty="0">
                <a:latin typeface="+mn-lt"/>
              </a:rPr>
              <a:t>l </a:t>
            </a:r>
            <a:r>
              <a:rPr lang="en-GB" sz="1200" b="0" i="0" dirty="0">
                <a:effectLst/>
                <a:latin typeface="+mn-lt"/>
              </a:rPr>
              <a:t>list of approved qualifications will be published in the autumn of this year.</a:t>
            </a:r>
            <a:endParaRPr lang="en-GB" sz="1200" dirty="0">
              <a:latin typeface="+mn-lt"/>
              <a:cs typeface="BlissPro"/>
            </a:endParaRPr>
          </a:p>
        </p:txBody>
      </p:sp>
      <p:pic>
        <p:nvPicPr>
          <p:cNvPr id="9" name="Picture 8">
            <a:extLst>
              <a:ext uri="{FF2B5EF4-FFF2-40B4-BE49-F238E27FC236}">
                <a16:creationId xmlns:a16="http://schemas.microsoft.com/office/drawing/2014/main" xmlns="" id="{55C6019B-5A01-7F48-8658-D4A9F62124F9}"/>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396000" y="1065600"/>
            <a:ext cx="2016224" cy="2852956"/>
          </a:xfrm>
          <a:prstGeom prst="rect">
            <a:avLst/>
          </a:prstGeom>
          <a:ln w="6350">
            <a:solidFill>
              <a:srgbClr val="E6E6E6"/>
            </a:solidFill>
          </a:ln>
        </p:spPr>
      </p:pic>
    </p:spTree>
    <p:extLst>
      <p:ext uri="{BB962C8B-B14F-4D97-AF65-F5344CB8AC3E}">
        <p14:creationId xmlns:p14="http://schemas.microsoft.com/office/powerpoint/2010/main" xmlns="" val="3011443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B49429B-0FA1-4668-B0CF-525F297EFAEF}"/>
              </a:ext>
            </a:extLst>
          </p:cNvPr>
          <p:cNvSpPr>
            <a:spLocks noGrp="1"/>
          </p:cNvSpPr>
          <p:nvPr>
            <p:ph type="body" sz="quarter" idx="4294967295"/>
          </p:nvPr>
        </p:nvSpPr>
        <p:spPr>
          <a:xfrm>
            <a:off x="556419" y="438150"/>
            <a:ext cx="8031163" cy="276999"/>
          </a:xfrm>
        </p:spPr>
        <p:txBody>
          <a:bodyPr/>
          <a:lstStyle/>
          <a:p>
            <a:pPr algn="ctr"/>
            <a:r>
              <a:rPr lang="en-GB" b="1" dirty="0">
                <a:solidFill>
                  <a:srgbClr val="000000"/>
                </a:solidFill>
                <a:effectLst/>
                <a:latin typeface="+mn-lt"/>
                <a:ea typeface="Times New Roman" panose="02020603050405020304" pitchFamily="18" charset="0"/>
              </a:rPr>
              <a:t>Cambridge National in </a:t>
            </a:r>
            <a:r>
              <a:rPr lang="en-US" b="1" dirty="0">
                <a:solidFill>
                  <a:srgbClr val="000000"/>
                </a:solidFill>
                <a:effectLst/>
                <a:latin typeface="+mn-lt"/>
                <a:ea typeface="Times New Roman" panose="02020603050405020304" pitchFamily="18" charset="0"/>
              </a:rPr>
              <a:t>Engineering Manufacture</a:t>
            </a:r>
            <a:endParaRPr lang="en-GB" b="1" dirty="0">
              <a:latin typeface="+mn-lt"/>
            </a:endParaRPr>
          </a:p>
        </p:txBody>
      </p:sp>
      <p:graphicFrame>
        <p:nvGraphicFramePr>
          <p:cNvPr id="23" name="Table 23">
            <a:extLst>
              <a:ext uri="{FF2B5EF4-FFF2-40B4-BE49-F238E27FC236}">
                <a16:creationId xmlns:a16="http://schemas.microsoft.com/office/drawing/2014/main" xmlns="" id="{0B560F29-D182-4A2B-A845-28D36589F66F}"/>
              </a:ext>
            </a:extLst>
          </p:cNvPr>
          <p:cNvGraphicFramePr>
            <a:graphicFrameLocks noGrp="1"/>
          </p:cNvGraphicFramePr>
          <p:nvPr>
            <p:extLst>
              <p:ext uri="{D42A27DB-BD31-4B8C-83A1-F6EECF244321}">
                <p14:modId xmlns:p14="http://schemas.microsoft.com/office/powerpoint/2010/main" xmlns="" val="3489147663"/>
              </p:ext>
            </p:extLst>
          </p:nvPr>
        </p:nvGraphicFramePr>
        <p:xfrm>
          <a:off x="661371" y="1080000"/>
          <a:ext cx="7821258" cy="3235960"/>
        </p:xfrm>
        <a:graphic>
          <a:graphicData uri="http://schemas.openxmlformats.org/drawingml/2006/table">
            <a:tbl>
              <a:tblPr firstRow="1" bandRow="1">
                <a:tableStyleId>{21E4AEA4-8DFA-4A89-87EB-49C32662AFE0}</a:tableStyleId>
              </a:tblPr>
              <a:tblGrid>
                <a:gridCol w="1506000">
                  <a:extLst>
                    <a:ext uri="{9D8B030D-6E8A-4147-A177-3AD203B41FA5}">
                      <a16:colId xmlns:a16="http://schemas.microsoft.com/office/drawing/2014/main" xmlns="" val="1335753428"/>
                    </a:ext>
                  </a:extLst>
                </a:gridCol>
                <a:gridCol w="1311258">
                  <a:extLst>
                    <a:ext uri="{9D8B030D-6E8A-4147-A177-3AD203B41FA5}">
                      <a16:colId xmlns:a16="http://schemas.microsoft.com/office/drawing/2014/main" xmlns="" val="3643962307"/>
                    </a:ext>
                  </a:extLst>
                </a:gridCol>
                <a:gridCol w="5004000">
                  <a:extLst>
                    <a:ext uri="{9D8B030D-6E8A-4147-A177-3AD203B41FA5}">
                      <a16:colId xmlns:a16="http://schemas.microsoft.com/office/drawing/2014/main" xmlns="" val="2961964534"/>
                    </a:ext>
                  </a:extLst>
                </a:gridCol>
              </a:tblGrid>
              <a:tr h="370840">
                <a:tc>
                  <a:txBody>
                    <a:bodyPr/>
                    <a:lstStyle/>
                    <a:p>
                      <a:r>
                        <a:rPr lang="en-GB" sz="1000" dirty="0"/>
                        <a:t>New unit</a:t>
                      </a:r>
                    </a:p>
                  </a:txBody>
                  <a:tcPr anchor="ctr"/>
                </a:tc>
                <a:tc>
                  <a:txBody>
                    <a:bodyPr/>
                    <a:lstStyle/>
                    <a:p>
                      <a:r>
                        <a:rPr lang="en-GB" sz="1000" dirty="0"/>
                        <a:t>Assessment</a:t>
                      </a:r>
                    </a:p>
                  </a:txBody>
                  <a:tcPr anchor="ctr"/>
                </a:tc>
                <a:tc>
                  <a:txBody>
                    <a:bodyPr/>
                    <a:lstStyle/>
                    <a:p>
                      <a:r>
                        <a:rPr lang="en-GB" sz="1000" dirty="0"/>
                        <a:t>Content overview</a:t>
                      </a:r>
                    </a:p>
                  </a:txBody>
                  <a:tcPr anchor="ctr"/>
                </a:tc>
                <a:extLst>
                  <a:ext uri="{0D108BD9-81ED-4DB2-BD59-A6C34878D82A}">
                    <a16:rowId xmlns:a16="http://schemas.microsoft.com/office/drawing/2014/main" xmlns="" val="2443044778"/>
                  </a:ext>
                </a:extLst>
              </a:tr>
              <a:tr h="370840">
                <a:tc>
                  <a:txBody>
                    <a:bodyPr/>
                    <a:lstStyle/>
                    <a:p>
                      <a:r>
                        <a:rPr lang="en-US" sz="1200" dirty="0"/>
                        <a:t>R014: Principles of engineering manufacture</a:t>
                      </a:r>
                      <a:endParaRPr lang="en-GB" sz="1200" dirty="0"/>
                    </a:p>
                  </a:txBody>
                  <a:tcPr anchor="ctr"/>
                </a:tc>
                <a:tc>
                  <a:txBody>
                    <a:bodyPr/>
                    <a:lstStyle/>
                    <a:p>
                      <a:pPr marL="171450" indent="-171450">
                        <a:buFont typeface="Arial" panose="020B0604020202020204" pitchFamily="34" charset="0"/>
                        <a:buChar char="•"/>
                      </a:pPr>
                      <a:r>
                        <a:rPr lang="en-GB" sz="1000" dirty="0"/>
                        <a:t>48 GLH</a:t>
                      </a:r>
                    </a:p>
                    <a:p>
                      <a:pPr marL="171450" indent="-171450">
                        <a:buFont typeface="Arial" panose="020B0604020202020204" pitchFamily="34" charset="0"/>
                        <a:buChar char="•"/>
                      </a:pPr>
                      <a:r>
                        <a:rPr lang="en-GB" sz="1000" dirty="0"/>
                        <a:t>Examined</a:t>
                      </a:r>
                    </a:p>
                    <a:p>
                      <a:pPr marL="171450" indent="-171450">
                        <a:buFont typeface="Arial" panose="020B0604020202020204" pitchFamily="34" charset="0"/>
                        <a:buChar char="•"/>
                      </a:pPr>
                      <a:r>
                        <a:rPr lang="en-GB" sz="1000" dirty="0"/>
                        <a:t>40%</a:t>
                      </a:r>
                    </a:p>
                    <a:p>
                      <a:pPr marL="171450" indent="-171450">
                        <a:buFont typeface="Arial" panose="020B0604020202020204" pitchFamily="34" charset="0"/>
                        <a:buChar char="•"/>
                      </a:pPr>
                      <a:r>
                        <a:rPr lang="en-GB" sz="1000" dirty="0"/>
                        <a:t>70 Marks</a:t>
                      </a:r>
                    </a:p>
                    <a:p>
                      <a:pPr marL="171450" indent="-171450">
                        <a:buFont typeface="Arial" panose="020B0604020202020204" pitchFamily="34" charset="0"/>
                        <a:buChar char="•"/>
                      </a:pPr>
                      <a:r>
                        <a:rPr lang="en-GB" sz="1000" b="0" dirty="0">
                          <a:solidFill>
                            <a:schemeClr val="dk1"/>
                          </a:solidFill>
                          <a:effectLst/>
                        </a:rPr>
                        <a:t>1 hour 15 mins</a:t>
                      </a:r>
                      <a:endParaRPr lang="en-GB" sz="1000" dirty="0"/>
                    </a:p>
                  </a:txBody>
                  <a:tcPr anchor="ctr"/>
                </a:tc>
                <a:tc>
                  <a:txBody>
                    <a:bodyPr/>
                    <a:lstStyle/>
                    <a:p>
                      <a:pPr marL="171450" indent="-171450">
                        <a:buFont typeface="Arial" panose="020B0604020202020204" pitchFamily="34" charset="0"/>
                        <a:buChar char="•"/>
                      </a:pPr>
                      <a:r>
                        <a:rPr lang="en-US" sz="1000" dirty="0">
                          <a:solidFill>
                            <a:schemeClr val="dk1"/>
                          </a:solidFill>
                          <a:effectLst/>
                        </a:rPr>
                        <a:t>Types of manufacturing processes, materials and the factors to be considered when determining the manufacturing requirements</a:t>
                      </a:r>
                    </a:p>
                    <a:p>
                      <a:pPr marL="171450" indent="-171450">
                        <a:buFont typeface="Arial" panose="020B0604020202020204" pitchFamily="34" charset="0"/>
                        <a:buChar char="•"/>
                      </a:pPr>
                      <a:r>
                        <a:rPr lang="en-US" sz="1000" dirty="0">
                          <a:solidFill>
                            <a:schemeClr val="dk1"/>
                          </a:solidFill>
                          <a:effectLst/>
                        </a:rPr>
                        <a:t>Properties of material</a:t>
                      </a:r>
                    </a:p>
                    <a:p>
                      <a:pPr marL="171450" indent="-171450">
                        <a:buFont typeface="Arial" panose="020B0604020202020204" pitchFamily="34" charset="0"/>
                        <a:buChar char="•"/>
                      </a:pPr>
                      <a:r>
                        <a:rPr lang="en-US" sz="1000" dirty="0">
                          <a:solidFill>
                            <a:schemeClr val="dk1"/>
                          </a:solidFill>
                          <a:effectLst/>
                        </a:rPr>
                        <a:t>Current developments in engineering manufacture</a:t>
                      </a:r>
                      <a:endParaRPr lang="en-US" sz="1000" dirty="0">
                        <a:solidFill>
                          <a:schemeClr val="dk1"/>
                        </a:solidFill>
                        <a:effectLst/>
                        <a:latin typeface="+mn-lt"/>
                        <a:ea typeface="+mn-ea"/>
                        <a:cs typeface="+mn-cs"/>
                      </a:endParaRPr>
                    </a:p>
                  </a:txBody>
                  <a:tcPr anchor="ctr"/>
                </a:tc>
                <a:extLst>
                  <a:ext uri="{0D108BD9-81ED-4DB2-BD59-A6C34878D82A}">
                    <a16:rowId xmlns:a16="http://schemas.microsoft.com/office/drawing/2014/main" xmlns="" val="3558578008"/>
                  </a:ext>
                </a:extLst>
              </a:tr>
              <a:tr h="370840">
                <a:tc>
                  <a:txBody>
                    <a:bodyPr/>
                    <a:lstStyle/>
                    <a:p>
                      <a:r>
                        <a:rPr lang="en-US" sz="1200" dirty="0"/>
                        <a:t>R015: Manufacturing a one-off product </a:t>
                      </a:r>
                      <a:endParaRPr lang="en-GB" sz="1200" dirty="0"/>
                    </a:p>
                  </a:txBody>
                  <a:tcPr anchor="ctr"/>
                </a:tc>
                <a:tc>
                  <a:txBody>
                    <a:bodyPr/>
                    <a:lstStyle/>
                    <a:p>
                      <a:pPr marL="171450" indent="-171450">
                        <a:buFont typeface="Arial" panose="020B0604020202020204" pitchFamily="34" charset="0"/>
                        <a:buChar char="•"/>
                      </a:pPr>
                      <a:r>
                        <a:rPr lang="en-GB" sz="1000" dirty="0"/>
                        <a:t>36 GLH</a:t>
                      </a:r>
                    </a:p>
                    <a:p>
                      <a:pPr marL="171450" indent="-171450">
                        <a:buFont typeface="Arial" panose="020B0604020202020204" pitchFamily="34" charset="0"/>
                        <a:buChar char="•"/>
                      </a:pPr>
                      <a:r>
                        <a:rPr lang="en-GB" sz="1000" dirty="0"/>
                        <a:t>Moderated</a:t>
                      </a:r>
                    </a:p>
                    <a:p>
                      <a:pPr marL="171450" indent="-171450">
                        <a:buFont typeface="Arial" panose="020B0604020202020204" pitchFamily="34" charset="0"/>
                        <a:buChar char="•"/>
                      </a:pPr>
                      <a:r>
                        <a:rPr lang="en-GB" sz="1000" dirty="0"/>
                        <a:t>30%</a:t>
                      </a:r>
                    </a:p>
                    <a:p>
                      <a:pPr marL="171450" indent="-171450">
                        <a:buFont typeface="Arial" panose="020B0604020202020204" pitchFamily="34" charset="0"/>
                        <a:buChar char="•"/>
                      </a:pPr>
                      <a:r>
                        <a:rPr lang="en-GB" sz="1000" dirty="0"/>
                        <a:t>60 Marks</a:t>
                      </a:r>
                    </a:p>
                    <a:p>
                      <a:pPr marL="171450" indent="-171450">
                        <a:buFont typeface="Arial" panose="020B0604020202020204" pitchFamily="34" charset="0"/>
                        <a:buChar char="•"/>
                      </a:pPr>
                      <a:r>
                        <a:rPr lang="en-GB" sz="1000" dirty="0"/>
                        <a:t>10–12 Hours</a:t>
                      </a:r>
                    </a:p>
                  </a:txBody>
                  <a:tcPr anchor="ctr"/>
                </a:tc>
                <a:tc>
                  <a:txBody>
                    <a:bodyPr/>
                    <a:lstStyle/>
                    <a:p>
                      <a:pPr marL="171450" indent="-171450">
                        <a:buFont typeface="Arial" panose="020B0604020202020204" pitchFamily="34" charset="0"/>
                        <a:buChar char="•"/>
                      </a:pPr>
                      <a:r>
                        <a:rPr lang="en-US" sz="1000" b="0" dirty="0">
                          <a:solidFill>
                            <a:schemeClr val="tx1"/>
                          </a:solidFill>
                          <a:effectLst/>
                        </a:rPr>
                        <a:t>Information required to make a product</a:t>
                      </a:r>
                    </a:p>
                    <a:p>
                      <a:pPr marL="171450" indent="-171450">
                        <a:buFont typeface="Arial" panose="020B0604020202020204" pitchFamily="34" charset="0"/>
                        <a:buChar char="•"/>
                      </a:pPr>
                      <a:r>
                        <a:rPr lang="en-US" sz="1000" b="0" dirty="0">
                          <a:solidFill>
                            <a:schemeClr val="tx1"/>
                          </a:solidFill>
                          <a:effectLst/>
                        </a:rPr>
                        <a:t>Plan the production of a product and carry out risk assessments for the processes</a:t>
                      </a:r>
                    </a:p>
                    <a:p>
                      <a:pPr marL="171450" indent="-171450">
                        <a:buFont typeface="Arial" panose="020B0604020202020204" pitchFamily="34" charset="0"/>
                        <a:buChar char="•"/>
                      </a:pPr>
                      <a:r>
                        <a:rPr lang="en-US" sz="1000" b="0" dirty="0">
                          <a:solidFill>
                            <a:schemeClr val="tx1"/>
                          </a:solidFill>
                          <a:effectLst/>
                        </a:rPr>
                        <a:t>Tools and equipment needed to produce a product in small quantities.</a:t>
                      </a:r>
                    </a:p>
                    <a:p>
                      <a:pPr marL="171450" indent="-171450">
                        <a:buFont typeface="Arial" panose="020B0604020202020204" pitchFamily="34" charset="0"/>
                        <a:buChar char="•"/>
                      </a:pPr>
                      <a:r>
                        <a:rPr lang="en-US" sz="1000" b="0" dirty="0">
                          <a:solidFill>
                            <a:schemeClr val="tx1"/>
                          </a:solidFill>
                          <a:effectLst/>
                        </a:rPr>
                        <a:t>Select and safely use the equipment, processes and tools</a:t>
                      </a:r>
                    </a:p>
                    <a:p>
                      <a:pPr marL="171450" indent="-171450">
                        <a:buFont typeface="Arial" panose="020B0604020202020204" pitchFamily="34" charset="0"/>
                        <a:buChar char="•"/>
                      </a:pPr>
                      <a:r>
                        <a:rPr lang="en-US" sz="1000" b="0" dirty="0">
                          <a:solidFill>
                            <a:schemeClr val="tx1"/>
                          </a:solidFill>
                          <a:effectLst/>
                        </a:rPr>
                        <a:t>Use a range of hand-held equipment and conventional (non-Computer Numerical Control (CNC) machining methods</a:t>
                      </a:r>
                      <a:endParaRPr lang="en-US" sz="1000" b="0" dirty="0">
                        <a:solidFill>
                          <a:schemeClr val="tx1"/>
                        </a:solidFill>
                        <a:effectLst/>
                        <a:latin typeface="+mn-lt"/>
                        <a:ea typeface="+mn-ea"/>
                        <a:cs typeface="+mn-cs"/>
                      </a:endParaRPr>
                    </a:p>
                  </a:txBody>
                  <a:tcPr anchor="ctr"/>
                </a:tc>
                <a:extLst>
                  <a:ext uri="{0D108BD9-81ED-4DB2-BD59-A6C34878D82A}">
                    <a16:rowId xmlns:a16="http://schemas.microsoft.com/office/drawing/2014/main" xmlns="" val="1695481512"/>
                  </a:ext>
                </a:extLst>
              </a:tr>
              <a:tr h="370840">
                <a:tc>
                  <a:txBody>
                    <a:bodyPr/>
                    <a:lstStyle/>
                    <a:p>
                      <a:r>
                        <a:rPr lang="en-GB" sz="1200" dirty="0"/>
                        <a:t>R016: Manufacturing in quantity</a:t>
                      </a:r>
                    </a:p>
                  </a:txBody>
                  <a:tcPr anchor="ctr"/>
                </a:tc>
                <a:tc>
                  <a:txBody>
                    <a:bodyPr/>
                    <a:lstStyle/>
                    <a:p>
                      <a:pPr marL="171450" indent="-171450">
                        <a:buFont typeface="Arial" panose="020B0604020202020204" pitchFamily="34" charset="0"/>
                        <a:buChar char="•"/>
                      </a:pPr>
                      <a:r>
                        <a:rPr lang="en-GB" sz="1000" dirty="0"/>
                        <a:t>36 GLH</a:t>
                      </a:r>
                    </a:p>
                    <a:p>
                      <a:pPr marL="171450" indent="-171450">
                        <a:buFont typeface="Arial" panose="020B0604020202020204" pitchFamily="34" charset="0"/>
                        <a:buChar char="•"/>
                      </a:pPr>
                      <a:r>
                        <a:rPr lang="en-GB" sz="1000" dirty="0"/>
                        <a:t>Moderated</a:t>
                      </a:r>
                    </a:p>
                    <a:p>
                      <a:pPr marL="171450" indent="-171450">
                        <a:buFont typeface="Arial" panose="020B0604020202020204" pitchFamily="34" charset="0"/>
                        <a:buChar char="•"/>
                      </a:pPr>
                      <a:r>
                        <a:rPr lang="en-GB" sz="1000" dirty="0"/>
                        <a:t>30%</a:t>
                      </a:r>
                    </a:p>
                    <a:p>
                      <a:pPr marL="171450" indent="-171450">
                        <a:buFont typeface="Arial" panose="020B0604020202020204" pitchFamily="34" charset="0"/>
                        <a:buChar char="•"/>
                      </a:pPr>
                      <a:r>
                        <a:rPr lang="en-GB" sz="1000" dirty="0"/>
                        <a:t>60 Marks</a:t>
                      </a:r>
                    </a:p>
                    <a:p>
                      <a:pPr marL="171450" indent="-171450">
                        <a:buFont typeface="Arial" panose="020B0604020202020204" pitchFamily="34" charset="0"/>
                        <a:buChar char="•"/>
                      </a:pPr>
                      <a:r>
                        <a:rPr lang="en-GB" sz="1000" dirty="0"/>
                        <a:t>10–12 Hours</a:t>
                      </a:r>
                    </a:p>
                  </a:txBody>
                  <a:tcPr anchor="ctr"/>
                </a:tc>
                <a:tc>
                  <a:txBody>
                    <a:bodyPr/>
                    <a:lstStyle/>
                    <a:p>
                      <a:pPr marL="171450" indent="-171450">
                        <a:buFont typeface="Arial" panose="020B0604020202020204" pitchFamily="34" charset="0"/>
                        <a:buChar char="•"/>
                      </a:pPr>
                      <a:r>
                        <a:rPr lang="en-US" sz="1000" b="0" dirty="0">
                          <a:solidFill>
                            <a:schemeClr val="tx1"/>
                          </a:solidFill>
                          <a:effectLst/>
                        </a:rPr>
                        <a:t>Learn how to manufacture and use simple jigs and templates to support manufacturing in volume</a:t>
                      </a:r>
                    </a:p>
                    <a:p>
                      <a:pPr marL="171450" indent="-171450">
                        <a:buFont typeface="Arial" panose="020B0604020202020204" pitchFamily="34" charset="0"/>
                        <a:buChar char="•"/>
                      </a:pPr>
                      <a:r>
                        <a:rPr lang="en-US" sz="1000" b="0" dirty="0">
                          <a:solidFill>
                            <a:schemeClr val="tx1"/>
                          </a:solidFill>
                          <a:effectLst/>
                        </a:rPr>
                        <a:t>Use CAD software, learn about the information needed to facilitate manufacture and apply this in order to program Computer Numerical Control (CNC) equipment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effectLst/>
                        </a:rPr>
                        <a:t>Set up and operate CNC equipment and how to monitor the quality of the manufactured products</a:t>
                      </a:r>
                      <a:endParaRPr lang="en-US" sz="1000" b="0" dirty="0">
                        <a:solidFill>
                          <a:schemeClr val="tx1"/>
                        </a:solidFill>
                        <a:effectLst/>
                        <a:latin typeface="+mn-lt"/>
                        <a:ea typeface="+mn-ea"/>
                        <a:cs typeface="+mn-cs"/>
                      </a:endParaRPr>
                    </a:p>
                  </a:txBody>
                  <a:tcPr anchor="ctr"/>
                </a:tc>
                <a:extLst>
                  <a:ext uri="{0D108BD9-81ED-4DB2-BD59-A6C34878D82A}">
                    <a16:rowId xmlns:a16="http://schemas.microsoft.com/office/drawing/2014/main" xmlns="" val="2043423377"/>
                  </a:ext>
                </a:extLst>
              </a:tr>
            </a:tbl>
          </a:graphicData>
        </a:graphic>
      </p:graphicFrame>
    </p:spTree>
    <p:extLst>
      <p:ext uri="{BB962C8B-B14F-4D97-AF65-F5344CB8AC3E}">
        <p14:creationId xmlns:p14="http://schemas.microsoft.com/office/powerpoint/2010/main" xmlns="" val="2543780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556419" y="438150"/>
            <a:ext cx="8031163" cy="276999"/>
          </a:xfrm>
        </p:spPr>
        <p:txBody>
          <a:bodyPr/>
          <a:lstStyle/>
          <a:p>
            <a:pPr algn="ctr"/>
            <a:r>
              <a:rPr lang="en-US" b="1" dirty="0">
                <a:solidFill>
                  <a:srgbClr val="000000"/>
                </a:solidFill>
                <a:effectLst/>
                <a:latin typeface="+mn-lt"/>
                <a:ea typeface="Times New Roman" panose="02020603050405020304" pitchFamily="18" charset="0"/>
              </a:rPr>
              <a:t>Engineering Manufacture: </a:t>
            </a:r>
            <a:r>
              <a:rPr lang="en-GB" b="1" dirty="0">
                <a:solidFill>
                  <a:srgbClr val="000000"/>
                </a:solidFill>
                <a:effectLst/>
                <a:latin typeface="+mn-lt"/>
                <a:ea typeface="Times New Roman" panose="02020603050405020304" pitchFamily="18" charset="0"/>
              </a:rPr>
              <a:t>examined unit</a:t>
            </a:r>
            <a:endParaRPr lang="en-GB" b="1" dirty="0">
              <a:latin typeface="+mn-lt"/>
            </a:endParaRPr>
          </a:p>
        </p:txBody>
      </p:sp>
      <p:graphicFrame>
        <p:nvGraphicFramePr>
          <p:cNvPr id="3" name="Table 3">
            <a:extLst>
              <a:ext uri="{FF2B5EF4-FFF2-40B4-BE49-F238E27FC236}">
                <a16:creationId xmlns:a16="http://schemas.microsoft.com/office/drawing/2014/main" xmlns="" id="{86BDDE7F-F4DA-4E92-9411-233B5C7A9DFC}"/>
              </a:ext>
            </a:extLst>
          </p:cNvPr>
          <p:cNvGraphicFramePr>
            <a:graphicFrameLocks noGrp="1"/>
          </p:cNvGraphicFramePr>
          <p:nvPr>
            <p:extLst>
              <p:ext uri="{D42A27DB-BD31-4B8C-83A1-F6EECF244321}">
                <p14:modId xmlns:p14="http://schemas.microsoft.com/office/powerpoint/2010/main" xmlns="" val="2721477914"/>
              </p:ext>
            </p:extLst>
          </p:nvPr>
        </p:nvGraphicFramePr>
        <p:xfrm>
          <a:off x="219396" y="1078237"/>
          <a:ext cx="5256584" cy="3017520"/>
        </p:xfrm>
        <a:graphic>
          <a:graphicData uri="http://schemas.openxmlformats.org/drawingml/2006/table">
            <a:tbl>
              <a:tblPr firstRow="1" bandRow="1">
                <a:tableStyleId>{21E4AEA4-8DFA-4A89-87EB-49C32662AFE0}</a:tableStyleId>
              </a:tblPr>
              <a:tblGrid>
                <a:gridCol w="2120356">
                  <a:extLst>
                    <a:ext uri="{9D8B030D-6E8A-4147-A177-3AD203B41FA5}">
                      <a16:colId xmlns:a16="http://schemas.microsoft.com/office/drawing/2014/main" xmlns="" val="4050649297"/>
                    </a:ext>
                  </a:extLst>
                </a:gridCol>
                <a:gridCol w="3136228">
                  <a:extLst>
                    <a:ext uri="{9D8B030D-6E8A-4147-A177-3AD203B41FA5}">
                      <a16:colId xmlns:a16="http://schemas.microsoft.com/office/drawing/2014/main" xmlns="" val="2746328609"/>
                    </a:ext>
                  </a:extLst>
                </a:gridCol>
              </a:tblGrid>
              <a:tr h="365760">
                <a:tc gridSpan="2">
                  <a:txBody>
                    <a:bodyPr/>
                    <a:lstStyle/>
                    <a:p>
                      <a:pPr algn="ctr"/>
                      <a:r>
                        <a:rPr lang="en-GB" sz="1200" dirty="0"/>
                        <a:t>R014: Principles of engineering manufacture</a:t>
                      </a:r>
                    </a:p>
                  </a:txBody>
                  <a:tcPr anchor="ctr"/>
                </a:tc>
                <a:tc hMerge="1">
                  <a:txBody>
                    <a:bodyPr/>
                    <a:lstStyle/>
                    <a:p>
                      <a:endParaRPr lang="en-GB" dirty="0"/>
                    </a:p>
                  </a:txBody>
                  <a:tcPr/>
                </a:tc>
                <a:extLst>
                  <a:ext uri="{0D108BD9-81ED-4DB2-BD59-A6C34878D82A}">
                    <a16:rowId xmlns:a16="http://schemas.microsoft.com/office/drawing/2014/main" xmlns="" val="1720321910"/>
                  </a:ext>
                </a:extLst>
              </a:tr>
              <a:tr h="370840">
                <a:tc>
                  <a:txBody>
                    <a:bodyPr/>
                    <a:lstStyle/>
                    <a:p>
                      <a:pPr marL="285750" indent="-285750">
                        <a:buFont typeface="Arial" panose="020B0604020202020204" pitchFamily="34" charset="0"/>
                        <a:buChar char="•"/>
                      </a:pPr>
                      <a:r>
                        <a:rPr lang="en-GB" sz="1400"/>
                        <a:t>48 GLH</a:t>
                      </a:r>
                    </a:p>
                    <a:p>
                      <a:pPr marL="285750" indent="-285750">
                        <a:buFont typeface="Arial" panose="020B0604020202020204" pitchFamily="34" charset="0"/>
                        <a:buChar char="•"/>
                      </a:pPr>
                      <a:r>
                        <a:rPr lang="en-GB" sz="1400"/>
                        <a:t>1 hour 15 minute paper based written examination</a:t>
                      </a:r>
                    </a:p>
                    <a:p>
                      <a:pPr marL="285750" indent="-285750">
                        <a:buFont typeface="Arial" panose="020B0604020202020204" pitchFamily="34" charset="0"/>
                        <a:buChar char="•"/>
                      </a:pPr>
                      <a:r>
                        <a:rPr lang="en-GB" sz="1400"/>
                        <a:t>70 marks (80 UMS)</a:t>
                      </a:r>
                    </a:p>
                    <a:p>
                      <a:pPr marL="285750" indent="-285750">
                        <a:buFont typeface="Arial" panose="020B0604020202020204" pitchFamily="34" charset="0"/>
                        <a:buChar char="•"/>
                      </a:pPr>
                      <a:r>
                        <a:rPr lang="en-GB" sz="1400"/>
                        <a:t>OCR-set and marked</a:t>
                      </a:r>
                    </a:p>
                  </a:txBody>
                  <a:tcPr anchor="ctr"/>
                </a:tc>
                <a:tc>
                  <a:txBody>
                    <a:bodyPr/>
                    <a:lstStyle/>
                    <a:p>
                      <a:r>
                        <a:rPr lang="en-GB" sz="1400" dirty="0"/>
                        <a:t>The question paper has two parts:</a:t>
                      </a:r>
                    </a:p>
                    <a:p>
                      <a:endParaRPr lang="en-GB" sz="1400" dirty="0"/>
                    </a:p>
                    <a:p>
                      <a:r>
                        <a:rPr lang="en-GB" sz="1400" u="sng" dirty="0"/>
                        <a:t>Section A</a:t>
                      </a:r>
                    </a:p>
                    <a:p>
                      <a:r>
                        <a:rPr lang="en-GB" sz="1400" noProof="0" dirty="0"/>
                        <a:t>Includes</a:t>
                      </a:r>
                      <a:r>
                        <a:rPr lang="fr-FR" sz="1400" dirty="0"/>
                        <a:t> 10 multiple </a:t>
                      </a:r>
                      <a:r>
                        <a:rPr lang="en-GB" sz="1400" noProof="0" dirty="0"/>
                        <a:t>choice</a:t>
                      </a:r>
                      <a:r>
                        <a:rPr lang="fr-FR" sz="1400" dirty="0"/>
                        <a:t> questions (</a:t>
                      </a:r>
                      <a:r>
                        <a:rPr lang="en-GB" sz="1400" noProof="0" dirty="0"/>
                        <a:t>MCQs</a:t>
                      </a:r>
                      <a:r>
                        <a:rPr lang="fr-FR" sz="1400" dirty="0"/>
                        <a:t>)</a:t>
                      </a:r>
                    </a:p>
                    <a:p>
                      <a:endParaRPr lang="en-GB" sz="1400" dirty="0"/>
                    </a:p>
                    <a:p>
                      <a:r>
                        <a:rPr lang="en-GB" sz="1400" u="sng" dirty="0"/>
                        <a:t>Section B</a:t>
                      </a:r>
                    </a:p>
                    <a:p>
                      <a:r>
                        <a:rPr lang="en-GB" sz="1400" dirty="0"/>
                        <a:t>Includes short answer questions and extended response questions. One extended response question will be assessed using a levels of response mark scheme.</a:t>
                      </a:r>
                    </a:p>
                  </a:txBody>
                  <a:tcPr anchor="ctr"/>
                </a:tc>
                <a:extLst>
                  <a:ext uri="{0D108BD9-81ED-4DB2-BD59-A6C34878D82A}">
                    <a16:rowId xmlns:a16="http://schemas.microsoft.com/office/drawing/2014/main" xmlns="" val="3187036866"/>
                  </a:ext>
                </a:extLst>
              </a:tr>
            </a:tbl>
          </a:graphicData>
        </a:graphic>
      </p:graphicFrame>
      <p:sp>
        <p:nvSpPr>
          <p:cNvPr id="5" name="TextBox 4">
            <a:extLst>
              <a:ext uri="{FF2B5EF4-FFF2-40B4-BE49-F238E27FC236}">
                <a16:creationId xmlns:a16="http://schemas.microsoft.com/office/drawing/2014/main" xmlns="" id="{7A70C9B7-7E25-46CE-A711-FE27CA910FF9}"/>
              </a:ext>
            </a:extLst>
          </p:cNvPr>
          <p:cNvSpPr txBox="1"/>
          <p:nvPr/>
        </p:nvSpPr>
        <p:spPr>
          <a:xfrm>
            <a:off x="5796136" y="1408047"/>
            <a:ext cx="3200476" cy="1508105"/>
          </a:xfrm>
          <a:prstGeom prst="rect">
            <a:avLst/>
          </a:prstGeom>
        </p:spPr>
        <p:txBody>
          <a:bodyPr vert="horz" wrap="square" lIns="0" tIns="0" rIns="0" bIns="0" rtlCol="0">
            <a:spAutoFit/>
          </a:bodyPr>
          <a:lstStyle/>
          <a:p>
            <a:pPr marL="12700"/>
            <a:r>
              <a:rPr lang="en-GB" sz="1400">
                <a:solidFill>
                  <a:srgbClr val="1D1D1B"/>
                </a:solidFill>
                <a:latin typeface="+mn-lt"/>
                <a:cs typeface="BlissPro"/>
              </a:rPr>
              <a:t>Our approach is accessible to all:</a:t>
            </a:r>
          </a:p>
          <a:p>
            <a:pPr marL="12700"/>
            <a:endParaRPr lang="en-GB" sz="1400">
              <a:solidFill>
                <a:srgbClr val="1D1D1B"/>
              </a:solidFill>
              <a:latin typeface="+mn-lt"/>
              <a:cs typeface="BlissPro"/>
            </a:endParaRPr>
          </a:p>
          <a:p>
            <a:pPr marL="298450" indent="-285750">
              <a:buFont typeface="Arial" panose="020B0604020202020204" pitchFamily="34" charset="0"/>
              <a:buChar char="•"/>
            </a:pPr>
            <a:r>
              <a:rPr lang="en-GB" sz="1400">
                <a:solidFill>
                  <a:srgbClr val="1D1D1B"/>
                </a:solidFill>
                <a:latin typeface="+mn-lt"/>
                <a:cs typeface="BlissPro"/>
              </a:rPr>
              <a:t>Start short and simple, then build</a:t>
            </a:r>
          </a:p>
          <a:p>
            <a:pPr marL="298450" indent="-285750">
              <a:buFont typeface="Arial" panose="020B0604020202020204" pitchFamily="34" charset="0"/>
              <a:buChar char="•"/>
            </a:pPr>
            <a:r>
              <a:rPr lang="en-GB" sz="1400">
                <a:solidFill>
                  <a:srgbClr val="1D1D1B"/>
                </a:solidFill>
                <a:latin typeface="+mn-lt"/>
                <a:cs typeface="BlissPro"/>
              </a:rPr>
              <a:t>Reading age taken into account</a:t>
            </a:r>
          </a:p>
          <a:p>
            <a:pPr marL="298450" indent="-285750">
              <a:buFont typeface="Arial" panose="020B0604020202020204" pitchFamily="34" charset="0"/>
              <a:buChar char="•"/>
            </a:pPr>
            <a:r>
              <a:rPr lang="en-GB" sz="1400">
                <a:solidFill>
                  <a:srgbClr val="1D1D1B"/>
                </a:solidFill>
                <a:latin typeface="+mn-lt"/>
                <a:cs typeface="BlissPro"/>
              </a:rPr>
              <a:t>Clear, concise questions</a:t>
            </a:r>
          </a:p>
          <a:p>
            <a:pPr marL="298450" indent="-285750">
              <a:buFont typeface="Arial" panose="020B0604020202020204" pitchFamily="34" charset="0"/>
              <a:buChar char="•"/>
            </a:pPr>
            <a:r>
              <a:rPr lang="en-GB" sz="1400">
                <a:solidFill>
                  <a:srgbClr val="1D1D1B"/>
                </a:solidFill>
                <a:latin typeface="+mn-lt"/>
                <a:cs typeface="BlissPro"/>
              </a:rPr>
              <a:t>SEND taken into account when writing the questions</a:t>
            </a:r>
          </a:p>
        </p:txBody>
      </p:sp>
      <p:sp>
        <p:nvSpPr>
          <p:cNvPr id="6" name="TextBox 5">
            <a:extLst>
              <a:ext uri="{FF2B5EF4-FFF2-40B4-BE49-F238E27FC236}">
                <a16:creationId xmlns:a16="http://schemas.microsoft.com/office/drawing/2014/main" xmlns="" id="{CA81C241-2941-4D4E-9333-ECCCBE48D196}"/>
              </a:ext>
            </a:extLst>
          </p:cNvPr>
          <p:cNvSpPr txBox="1"/>
          <p:nvPr/>
        </p:nvSpPr>
        <p:spPr>
          <a:xfrm>
            <a:off x="2658595" y="4500000"/>
            <a:ext cx="3826811" cy="215444"/>
          </a:xfrm>
          <a:prstGeom prst="rect">
            <a:avLst/>
          </a:prstGeom>
        </p:spPr>
        <p:txBody>
          <a:bodyPr vert="horz" wrap="square" lIns="0" tIns="0" rIns="0" bIns="0" rtlCol="0">
            <a:spAutoFit/>
          </a:bodyPr>
          <a:lstStyle/>
          <a:p>
            <a:pPr marL="12700" algn="ctr">
              <a:lnSpc>
                <a:spcPct val="100000"/>
              </a:lnSpc>
            </a:pPr>
            <a:r>
              <a:rPr lang="en-GB" sz="1400" dirty="0">
                <a:solidFill>
                  <a:srgbClr val="1D1D1B"/>
                </a:solidFill>
                <a:latin typeface="+mn-lt"/>
                <a:cs typeface="BlissPro"/>
              </a:rPr>
              <a:t>Sample question paper (draft) is available </a:t>
            </a:r>
            <a:r>
              <a:rPr lang="en-GB" sz="1400" dirty="0">
                <a:solidFill>
                  <a:srgbClr val="1D1D1B"/>
                </a:solidFill>
                <a:latin typeface="+mn-lt"/>
                <a:cs typeface="BlissPro"/>
                <a:hlinkClick r:id="rId3"/>
              </a:rPr>
              <a:t>here</a:t>
            </a:r>
            <a:endParaRPr lang="en-GB" sz="1400" dirty="0">
              <a:solidFill>
                <a:srgbClr val="1D1D1B"/>
              </a:solidFill>
              <a:latin typeface="+mn-lt"/>
              <a:cs typeface="BlissPro"/>
            </a:endParaRPr>
          </a:p>
        </p:txBody>
      </p:sp>
    </p:spTree>
    <p:extLst>
      <p:ext uri="{BB962C8B-B14F-4D97-AF65-F5344CB8AC3E}">
        <p14:creationId xmlns:p14="http://schemas.microsoft.com/office/powerpoint/2010/main" xmlns="" val="2542786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556419" y="438150"/>
            <a:ext cx="8031163" cy="276999"/>
          </a:xfrm>
        </p:spPr>
        <p:txBody>
          <a:bodyPr/>
          <a:lstStyle/>
          <a:p>
            <a:pPr algn="ctr"/>
            <a:r>
              <a:rPr lang="en-US" b="1" dirty="0">
                <a:solidFill>
                  <a:srgbClr val="000000"/>
                </a:solidFill>
                <a:effectLst/>
                <a:latin typeface="+mn-lt"/>
                <a:ea typeface="Times New Roman" panose="02020603050405020304" pitchFamily="18" charset="0"/>
              </a:rPr>
              <a:t>Engineering Manufacture: </a:t>
            </a:r>
            <a:r>
              <a:rPr lang="en-GB" b="1" dirty="0">
                <a:solidFill>
                  <a:srgbClr val="000000"/>
                </a:solidFill>
                <a:effectLst/>
                <a:latin typeface="+mn-lt"/>
                <a:ea typeface="Times New Roman" panose="02020603050405020304" pitchFamily="18" charset="0"/>
              </a:rPr>
              <a:t>NEA units</a:t>
            </a:r>
            <a:endParaRPr lang="en-GB" b="1" dirty="0">
              <a:latin typeface="+mn-lt"/>
            </a:endParaRPr>
          </a:p>
        </p:txBody>
      </p:sp>
      <p:sp>
        <p:nvSpPr>
          <p:cNvPr id="4" name="TextBox 3">
            <a:extLst>
              <a:ext uri="{FF2B5EF4-FFF2-40B4-BE49-F238E27FC236}">
                <a16:creationId xmlns:a16="http://schemas.microsoft.com/office/drawing/2014/main" xmlns="" id="{9556F4D8-C219-4E58-9B7A-CA6E7F89929A}"/>
              </a:ext>
            </a:extLst>
          </p:cNvPr>
          <p:cNvSpPr txBox="1"/>
          <p:nvPr/>
        </p:nvSpPr>
        <p:spPr>
          <a:xfrm>
            <a:off x="5652120" y="1442237"/>
            <a:ext cx="3285035" cy="2585323"/>
          </a:xfrm>
          <a:prstGeom prst="rect">
            <a:avLst/>
          </a:prstGeom>
        </p:spPr>
        <p:txBody>
          <a:bodyPr vert="horz" wrap="square" lIns="0" tIns="0" rIns="0" bIns="0" rtlCol="0">
            <a:spAutoFit/>
          </a:bodyPr>
          <a:lstStyle/>
          <a:p>
            <a:pPr marL="12700"/>
            <a:r>
              <a:rPr lang="en-GB" sz="1400" dirty="0">
                <a:solidFill>
                  <a:srgbClr val="1D1D1B"/>
                </a:solidFill>
                <a:latin typeface="+mn-lt"/>
                <a:cs typeface="BlissPro"/>
              </a:rPr>
              <a:t>Our approach is extremely accessible:</a:t>
            </a:r>
          </a:p>
          <a:p>
            <a:pPr marL="298450" indent="-285750">
              <a:buFont typeface="Arial" panose="020B0604020202020204" pitchFamily="34" charset="0"/>
              <a:buChar char="•"/>
            </a:pPr>
            <a:r>
              <a:rPr lang="en-GB" sz="1400" dirty="0">
                <a:solidFill>
                  <a:srgbClr val="1D1D1B"/>
                </a:solidFill>
                <a:latin typeface="+mn-lt"/>
                <a:cs typeface="BlissPro"/>
              </a:rPr>
              <a:t>Tasks start at the beginning and then develop</a:t>
            </a:r>
          </a:p>
          <a:p>
            <a:pPr marL="298450" indent="-285750">
              <a:buFont typeface="Arial" panose="020B0604020202020204" pitchFamily="34" charset="0"/>
              <a:buChar char="•"/>
            </a:pPr>
            <a:r>
              <a:rPr lang="en-GB" sz="1400" dirty="0">
                <a:solidFill>
                  <a:srgbClr val="1D1D1B"/>
                </a:solidFill>
                <a:latin typeface="+mn-lt"/>
                <a:cs typeface="BlissPro"/>
              </a:rPr>
              <a:t>Sub bullets to help break down requirements</a:t>
            </a:r>
          </a:p>
          <a:p>
            <a:pPr marL="298450" indent="-285750">
              <a:buFont typeface="Arial" panose="020B0604020202020204" pitchFamily="34" charset="0"/>
              <a:buChar char="•"/>
            </a:pPr>
            <a:r>
              <a:rPr lang="en-GB" sz="1400" dirty="0">
                <a:solidFill>
                  <a:srgbClr val="1D1D1B"/>
                </a:solidFill>
                <a:latin typeface="+mn-lt"/>
                <a:cs typeface="BlissPro"/>
              </a:rPr>
              <a:t>Clear tips for each task</a:t>
            </a:r>
          </a:p>
          <a:p>
            <a:pPr marL="298450" indent="-285750">
              <a:buFont typeface="Arial" panose="020B0604020202020204" pitchFamily="34" charset="0"/>
              <a:buChar char="•"/>
            </a:pPr>
            <a:r>
              <a:rPr lang="en-GB" sz="1400" dirty="0">
                <a:solidFill>
                  <a:srgbClr val="1D1D1B"/>
                </a:solidFill>
                <a:latin typeface="+mn-lt"/>
                <a:cs typeface="BlissPro"/>
              </a:rPr>
              <a:t>Detailed mark schemes</a:t>
            </a:r>
          </a:p>
          <a:p>
            <a:pPr marL="12700"/>
            <a:endParaRPr lang="en-GB" sz="1400" dirty="0">
              <a:solidFill>
                <a:srgbClr val="1D1D1B"/>
              </a:solidFill>
              <a:latin typeface="+mn-lt"/>
              <a:cs typeface="BlissPro"/>
            </a:endParaRPr>
          </a:p>
          <a:p>
            <a:pPr marL="12700"/>
            <a:r>
              <a:rPr lang="en-GB" sz="1400" dirty="0">
                <a:solidFill>
                  <a:srgbClr val="1D1D1B"/>
                </a:solidFill>
                <a:latin typeface="+mn-lt"/>
                <a:cs typeface="BlissPro"/>
              </a:rPr>
              <a:t>Section 4 of the specification includes the marking criteria and an overview of the tasks.</a:t>
            </a:r>
          </a:p>
          <a:p>
            <a:pPr marL="298450" indent="-285750" algn="l">
              <a:lnSpc>
                <a:spcPct val="100000"/>
              </a:lnSpc>
              <a:buFont typeface="Arial" panose="020B0604020202020204" pitchFamily="34" charset="0"/>
              <a:buChar char="•"/>
            </a:pPr>
            <a:endParaRPr lang="en-GB" sz="1400" dirty="0">
              <a:solidFill>
                <a:srgbClr val="1D1D1B"/>
              </a:solidFill>
              <a:latin typeface="+mn-lt"/>
              <a:cs typeface="BlissPro"/>
            </a:endParaRPr>
          </a:p>
        </p:txBody>
      </p:sp>
      <p:graphicFrame>
        <p:nvGraphicFramePr>
          <p:cNvPr id="6" name="Table 3">
            <a:extLst>
              <a:ext uri="{FF2B5EF4-FFF2-40B4-BE49-F238E27FC236}">
                <a16:creationId xmlns:a16="http://schemas.microsoft.com/office/drawing/2014/main" xmlns="" id="{D4ECBD1C-AC69-4A5F-9E9A-F738265D8274}"/>
              </a:ext>
            </a:extLst>
          </p:cNvPr>
          <p:cNvGraphicFramePr>
            <a:graphicFrameLocks noGrp="1"/>
          </p:cNvGraphicFramePr>
          <p:nvPr>
            <p:extLst>
              <p:ext uri="{D42A27DB-BD31-4B8C-83A1-F6EECF244321}">
                <p14:modId xmlns:p14="http://schemas.microsoft.com/office/powerpoint/2010/main" xmlns="" val="1368314392"/>
              </p:ext>
            </p:extLst>
          </p:nvPr>
        </p:nvGraphicFramePr>
        <p:xfrm>
          <a:off x="206845" y="1047548"/>
          <a:ext cx="5256584" cy="1524000"/>
        </p:xfrm>
        <a:graphic>
          <a:graphicData uri="http://schemas.openxmlformats.org/drawingml/2006/table">
            <a:tbl>
              <a:tblPr firstRow="1" bandRow="1">
                <a:tableStyleId>{21E4AEA4-8DFA-4A89-87EB-49C32662AFE0}</a:tableStyleId>
              </a:tblPr>
              <a:tblGrid>
                <a:gridCol w="2624412">
                  <a:extLst>
                    <a:ext uri="{9D8B030D-6E8A-4147-A177-3AD203B41FA5}">
                      <a16:colId xmlns:a16="http://schemas.microsoft.com/office/drawing/2014/main" xmlns="" val="4050649297"/>
                    </a:ext>
                  </a:extLst>
                </a:gridCol>
                <a:gridCol w="2632172">
                  <a:extLst>
                    <a:ext uri="{9D8B030D-6E8A-4147-A177-3AD203B41FA5}">
                      <a16:colId xmlns:a16="http://schemas.microsoft.com/office/drawing/2014/main" xmlns="" val="2746328609"/>
                    </a:ext>
                  </a:extLst>
                </a:gridCol>
              </a:tblGrid>
              <a:tr h="365760">
                <a:tc gridSpan="2">
                  <a:txBody>
                    <a:bodyPr/>
                    <a:lstStyle/>
                    <a:p>
                      <a:pPr algn="ctr"/>
                      <a:r>
                        <a:rPr lang="en-GB" sz="1200" dirty="0"/>
                        <a:t>R015: Manufacturing a one-off product</a:t>
                      </a:r>
                      <a:endParaRPr lang="en-US" sz="1200" dirty="0"/>
                    </a:p>
                  </a:txBody>
                  <a:tcPr anchor="ctr"/>
                </a:tc>
                <a:tc hMerge="1">
                  <a:txBody>
                    <a:bodyPr/>
                    <a:lstStyle/>
                    <a:p>
                      <a:endParaRPr lang="en-GB" dirty="0"/>
                    </a:p>
                  </a:txBody>
                  <a:tcPr/>
                </a:tc>
                <a:extLst>
                  <a:ext uri="{0D108BD9-81ED-4DB2-BD59-A6C34878D82A}">
                    <a16:rowId xmlns:a16="http://schemas.microsoft.com/office/drawing/2014/main" xmlns="" val="1720321910"/>
                  </a:ext>
                </a:extLst>
              </a:tr>
              <a:tr h="370840">
                <a:tc>
                  <a:txBody>
                    <a:bodyPr/>
                    <a:lstStyle/>
                    <a:p>
                      <a:pPr marL="285750" indent="-285750">
                        <a:buFont typeface="Arial" panose="020B0604020202020204" pitchFamily="34" charset="0"/>
                        <a:buChar char="•"/>
                      </a:pPr>
                      <a:r>
                        <a:rPr lang="en-GB" sz="1400" noProof="0" dirty="0" err="1"/>
                        <a:t>Approx</a:t>
                      </a:r>
                      <a:r>
                        <a:rPr lang="en-US" sz="1400" dirty="0"/>
                        <a:t> 10–12 hours</a:t>
                      </a:r>
                    </a:p>
                    <a:p>
                      <a:pPr marL="285750" indent="-285750">
                        <a:buFont typeface="Arial" panose="020B0604020202020204" pitchFamily="34" charset="0"/>
                        <a:buChar char="•"/>
                      </a:pPr>
                      <a:r>
                        <a:rPr lang="en-US" sz="1400" dirty="0"/>
                        <a:t>60 marks (60 UMS) </a:t>
                      </a:r>
                    </a:p>
                    <a:p>
                      <a:pPr marL="285750" indent="-285750">
                        <a:buFont typeface="Arial" panose="020B0604020202020204" pitchFamily="34" charset="0"/>
                        <a:buChar char="•"/>
                      </a:pPr>
                      <a:r>
                        <a:rPr lang="en-US" sz="1400" dirty="0"/>
                        <a:t>OCR set assignment</a:t>
                      </a:r>
                    </a:p>
                    <a:p>
                      <a:pPr marL="285750" indent="-285750">
                        <a:buFont typeface="Arial" panose="020B0604020202020204" pitchFamily="34" charset="0"/>
                        <a:buChar char="•"/>
                      </a:pPr>
                      <a:r>
                        <a:rPr lang="en-US" sz="1400" dirty="0"/>
                        <a:t>Centre-assessed and OCR moderated</a:t>
                      </a:r>
                    </a:p>
                  </a:txBody>
                  <a:tcPr anchor="ctr"/>
                </a:tc>
                <a:tc>
                  <a:txBody>
                    <a:bodyPr/>
                    <a:lstStyle/>
                    <a:p>
                      <a:r>
                        <a:rPr lang="en-GB" sz="1400" dirty="0"/>
                        <a:t>The set assignment will contain 5 practical tasks.</a:t>
                      </a:r>
                    </a:p>
                  </a:txBody>
                  <a:tcPr anchor="ctr"/>
                </a:tc>
                <a:extLst>
                  <a:ext uri="{0D108BD9-81ED-4DB2-BD59-A6C34878D82A}">
                    <a16:rowId xmlns:a16="http://schemas.microsoft.com/office/drawing/2014/main" xmlns="" val="64377644"/>
                  </a:ext>
                </a:extLst>
              </a:tr>
            </a:tbl>
          </a:graphicData>
        </a:graphic>
      </p:graphicFrame>
      <p:graphicFrame>
        <p:nvGraphicFramePr>
          <p:cNvPr id="8" name="Table 3">
            <a:extLst>
              <a:ext uri="{FF2B5EF4-FFF2-40B4-BE49-F238E27FC236}">
                <a16:creationId xmlns:a16="http://schemas.microsoft.com/office/drawing/2014/main" xmlns="" id="{297FEB6B-22A6-4000-BB90-76F22CD90A8F}"/>
              </a:ext>
            </a:extLst>
          </p:cNvPr>
          <p:cNvGraphicFramePr>
            <a:graphicFrameLocks noGrp="1"/>
          </p:cNvGraphicFramePr>
          <p:nvPr>
            <p:extLst>
              <p:ext uri="{D42A27DB-BD31-4B8C-83A1-F6EECF244321}">
                <p14:modId xmlns:p14="http://schemas.microsoft.com/office/powerpoint/2010/main" xmlns="" val="3773923754"/>
              </p:ext>
            </p:extLst>
          </p:nvPr>
        </p:nvGraphicFramePr>
        <p:xfrm>
          <a:off x="206845" y="2722092"/>
          <a:ext cx="5256584" cy="1524000"/>
        </p:xfrm>
        <a:graphic>
          <a:graphicData uri="http://schemas.openxmlformats.org/drawingml/2006/table">
            <a:tbl>
              <a:tblPr firstRow="1" bandRow="1">
                <a:tableStyleId>{21E4AEA4-8DFA-4A89-87EB-49C32662AFE0}</a:tableStyleId>
              </a:tblPr>
              <a:tblGrid>
                <a:gridCol w="2624412">
                  <a:extLst>
                    <a:ext uri="{9D8B030D-6E8A-4147-A177-3AD203B41FA5}">
                      <a16:colId xmlns:a16="http://schemas.microsoft.com/office/drawing/2014/main" xmlns="" val="4050649297"/>
                    </a:ext>
                  </a:extLst>
                </a:gridCol>
                <a:gridCol w="2632172">
                  <a:extLst>
                    <a:ext uri="{9D8B030D-6E8A-4147-A177-3AD203B41FA5}">
                      <a16:colId xmlns:a16="http://schemas.microsoft.com/office/drawing/2014/main" xmlns="" val="2746328609"/>
                    </a:ext>
                  </a:extLst>
                </a:gridCol>
              </a:tblGrid>
              <a:tr h="365760">
                <a:tc gridSpan="2">
                  <a:txBody>
                    <a:bodyPr/>
                    <a:lstStyle/>
                    <a:p>
                      <a:pPr algn="ctr"/>
                      <a:r>
                        <a:rPr lang="en-GB" sz="1200" dirty="0"/>
                        <a:t>R016: Manufacturing in quantity</a:t>
                      </a:r>
                      <a:endParaRPr lang="en-US" sz="1200" dirty="0"/>
                    </a:p>
                  </a:txBody>
                  <a:tcPr anchor="ctr"/>
                </a:tc>
                <a:tc hMerge="1">
                  <a:txBody>
                    <a:bodyPr/>
                    <a:lstStyle/>
                    <a:p>
                      <a:endParaRPr lang="en-GB" dirty="0"/>
                    </a:p>
                  </a:txBody>
                  <a:tcPr/>
                </a:tc>
                <a:extLst>
                  <a:ext uri="{0D108BD9-81ED-4DB2-BD59-A6C34878D82A}">
                    <a16:rowId xmlns:a16="http://schemas.microsoft.com/office/drawing/2014/main" xmlns="" val="1720321910"/>
                  </a:ext>
                </a:extLst>
              </a:tr>
              <a:tr h="370840">
                <a:tc>
                  <a:txBody>
                    <a:bodyPr/>
                    <a:lstStyle/>
                    <a:p>
                      <a:pPr marL="285750" indent="-285750">
                        <a:buFont typeface="Arial" panose="020B0604020202020204" pitchFamily="34" charset="0"/>
                        <a:buChar char="•"/>
                      </a:pPr>
                      <a:r>
                        <a:rPr lang="en-GB" sz="1400" noProof="0" dirty="0" err="1"/>
                        <a:t>Approx</a:t>
                      </a:r>
                      <a:r>
                        <a:rPr lang="en-US" sz="1400" dirty="0"/>
                        <a:t> 10–12 hours</a:t>
                      </a:r>
                    </a:p>
                    <a:p>
                      <a:pPr marL="285750" indent="-285750">
                        <a:buFont typeface="Arial" panose="020B0604020202020204" pitchFamily="34" charset="0"/>
                        <a:buChar char="•"/>
                      </a:pPr>
                      <a:r>
                        <a:rPr lang="en-US" sz="1400" dirty="0"/>
                        <a:t>60 marks (60 UMS) </a:t>
                      </a:r>
                    </a:p>
                    <a:p>
                      <a:pPr marL="285750" indent="-285750">
                        <a:buFont typeface="Arial" panose="020B0604020202020204" pitchFamily="34" charset="0"/>
                        <a:buChar char="•"/>
                      </a:pPr>
                      <a:r>
                        <a:rPr lang="en-US" sz="1400" dirty="0"/>
                        <a:t>OCR set assignment</a:t>
                      </a:r>
                    </a:p>
                    <a:p>
                      <a:pPr marL="285750" indent="-285750">
                        <a:buFont typeface="Arial" panose="020B0604020202020204" pitchFamily="34" charset="0"/>
                        <a:buChar char="•"/>
                      </a:pPr>
                      <a:r>
                        <a:rPr lang="en-US" sz="1400" dirty="0"/>
                        <a:t>Centre-assessed and OCR moderated</a:t>
                      </a:r>
                    </a:p>
                  </a:txBody>
                  <a:tcPr anchor="ctr"/>
                </a:tc>
                <a:tc>
                  <a:txBody>
                    <a:bodyPr/>
                    <a:lstStyle/>
                    <a:p>
                      <a:r>
                        <a:rPr lang="en-GB" sz="1400" dirty="0"/>
                        <a:t>The set assignment will contain 5 practical tasks.</a:t>
                      </a:r>
                    </a:p>
                  </a:txBody>
                  <a:tcPr anchor="ctr"/>
                </a:tc>
                <a:extLst>
                  <a:ext uri="{0D108BD9-81ED-4DB2-BD59-A6C34878D82A}">
                    <a16:rowId xmlns:a16="http://schemas.microsoft.com/office/drawing/2014/main" xmlns="" val="64377644"/>
                  </a:ext>
                </a:extLst>
              </a:tr>
            </a:tbl>
          </a:graphicData>
        </a:graphic>
      </p:graphicFrame>
    </p:spTree>
    <p:extLst>
      <p:ext uri="{BB962C8B-B14F-4D97-AF65-F5344CB8AC3E}">
        <p14:creationId xmlns:p14="http://schemas.microsoft.com/office/powerpoint/2010/main" xmlns="" val="3939276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556419" y="438150"/>
            <a:ext cx="8031163" cy="276999"/>
          </a:xfrm>
        </p:spPr>
        <p:txBody>
          <a:bodyPr/>
          <a:lstStyle/>
          <a:p>
            <a:pPr algn="ctr"/>
            <a:r>
              <a:rPr lang="en-GB" b="1" dirty="0">
                <a:solidFill>
                  <a:srgbClr val="000000"/>
                </a:solidFill>
                <a:effectLst/>
                <a:latin typeface="+mn-lt"/>
                <a:ea typeface="Times New Roman" panose="02020603050405020304" pitchFamily="18" charset="0"/>
              </a:rPr>
              <a:t>NEA </a:t>
            </a:r>
            <a:r>
              <a:rPr lang="en-GB" b="1" dirty="0">
                <a:solidFill>
                  <a:srgbClr val="000000"/>
                </a:solidFill>
                <a:ea typeface="Times New Roman" panose="02020603050405020304" pitchFamily="18" charset="0"/>
              </a:rPr>
              <a:t>Tasks</a:t>
            </a:r>
            <a:endParaRPr lang="en-GB" b="1" dirty="0"/>
          </a:p>
        </p:txBody>
      </p:sp>
      <p:sp>
        <p:nvSpPr>
          <p:cNvPr id="4" name="TextBox 3">
            <a:extLst>
              <a:ext uri="{FF2B5EF4-FFF2-40B4-BE49-F238E27FC236}">
                <a16:creationId xmlns:a16="http://schemas.microsoft.com/office/drawing/2014/main" xmlns="" id="{9556F4D8-C219-4E58-9B7A-CA6E7F89929A}"/>
              </a:ext>
            </a:extLst>
          </p:cNvPr>
          <p:cNvSpPr txBox="1"/>
          <p:nvPr/>
        </p:nvSpPr>
        <p:spPr>
          <a:xfrm>
            <a:off x="6228184" y="1419622"/>
            <a:ext cx="2808311" cy="3016210"/>
          </a:xfrm>
          <a:prstGeom prst="rect">
            <a:avLst/>
          </a:prstGeom>
        </p:spPr>
        <p:txBody>
          <a:bodyPr vert="horz" wrap="square" lIns="0" tIns="0" rIns="0" bIns="0" rtlCol="0">
            <a:spAutoFit/>
          </a:bodyPr>
          <a:lstStyle/>
          <a:p>
            <a:pPr marL="298450" indent="-285750">
              <a:buFont typeface="Arial" panose="020B0604020202020204" pitchFamily="34" charset="0"/>
              <a:buChar char="•"/>
            </a:pPr>
            <a:r>
              <a:rPr lang="en-GB" sz="1400" dirty="0">
                <a:solidFill>
                  <a:srgbClr val="1D1D1B"/>
                </a:solidFill>
                <a:latin typeface="+mn-lt"/>
                <a:cs typeface="BlissPro"/>
              </a:rPr>
              <a:t>Section 4 of the specification includes the marking criteria and an overview of the tasks (example of a task overview for R015 shown)</a:t>
            </a:r>
          </a:p>
          <a:p>
            <a:pPr marL="12700" algn="l">
              <a:lnSpc>
                <a:spcPct val="100000"/>
              </a:lnSpc>
            </a:pPr>
            <a:endParaRPr lang="en-GB" sz="1400" dirty="0">
              <a:solidFill>
                <a:srgbClr val="1D1D1B"/>
              </a:solidFill>
              <a:latin typeface="+mn-lt"/>
              <a:cs typeface="BlissPro"/>
            </a:endParaRPr>
          </a:p>
          <a:p>
            <a:pPr marL="298450" indent="-285750">
              <a:buFont typeface="Arial" panose="020B0604020202020204" pitchFamily="34" charset="0"/>
              <a:buChar char="•"/>
            </a:pPr>
            <a:endParaRPr lang="en-GB" sz="1400" dirty="0">
              <a:solidFill>
                <a:srgbClr val="1D1D1B"/>
              </a:solidFill>
              <a:latin typeface="+mn-lt"/>
              <a:cs typeface="BlissPro"/>
            </a:endParaRPr>
          </a:p>
          <a:p>
            <a:pPr marL="298450" indent="-285750">
              <a:buFont typeface="Arial" panose="020B0604020202020204" pitchFamily="34" charset="0"/>
              <a:buChar char="•"/>
            </a:pPr>
            <a:r>
              <a:rPr lang="en-GB" sz="1400" dirty="0">
                <a:solidFill>
                  <a:srgbClr val="1D1D1B"/>
                </a:solidFill>
                <a:latin typeface="+mn-lt"/>
                <a:cs typeface="BlissPro"/>
              </a:rPr>
              <a:t>The actual assignment will be released nearer to first teaching but while you do not have the context (brief) yet, the specification and marking criteria lists what they do in each task</a:t>
            </a:r>
          </a:p>
        </p:txBody>
      </p:sp>
      <p:graphicFrame>
        <p:nvGraphicFramePr>
          <p:cNvPr id="5" name="Table 3">
            <a:extLst>
              <a:ext uri="{FF2B5EF4-FFF2-40B4-BE49-F238E27FC236}">
                <a16:creationId xmlns:a16="http://schemas.microsoft.com/office/drawing/2014/main" xmlns="" id="{D486339F-1EBB-4D08-AF87-E181BB2B0B67}"/>
              </a:ext>
            </a:extLst>
          </p:cNvPr>
          <p:cNvGraphicFramePr>
            <a:graphicFrameLocks noGrp="1"/>
          </p:cNvGraphicFramePr>
          <p:nvPr>
            <p:extLst>
              <p:ext uri="{D42A27DB-BD31-4B8C-83A1-F6EECF244321}">
                <p14:modId xmlns:p14="http://schemas.microsoft.com/office/powerpoint/2010/main" xmlns="" val="904781198"/>
              </p:ext>
            </p:extLst>
          </p:nvPr>
        </p:nvGraphicFramePr>
        <p:xfrm>
          <a:off x="179511" y="1092071"/>
          <a:ext cx="6048673" cy="3854192"/>
        </p:xfrm>
        <a:graphic>
          <a:graphicData uri="http://schemas.openxmlformats.org/drawingml/2006/table">
            <a:tbl>
              <a:tblPr firstRow="1" bandRow="1">
                <a:tableStyleId>{21E4AEA4-8DFA-4A89-87EB-49C32662AFE0}</a:tableStyleId>
              </a:tblPr>
              <a:tblGrid>
                <a:gridCol w="648072">
                  <a:extLst>
                    <a:ext uri="{9D8B030D-6E8A-4147-A177-3AD203B41FA5}">
                      <a16:colId xmlns:a16="http://schemas.microsoft.com/office/drawing/2014/main" xmlns="" val="4050649297"/>
                    </a:ext>
                  </a:extLst>
                </a:gridCol>
                <a:gridCol w="5400601">
                  <a:extLst>
                    <a:ext uri="{9D8B030D-6E8A-4147-A177-3AD203B41FA5}">
                      <a16:colId xmlns:a16="http://schemas.microsoft.com/office/drawing/2014/main" xmlns="" val="2746328609"/>
                    </a:ext>
                  </a:extLst>
                </a:gridCol>
              </a:tblGrid>
              <a:tr h="288032">
                <a:tc gridSpan="2">
                  <a:txBody>
                    <a:bodyPr/>
                    <a:lstStyle/>
                    <a:p>
                      <a:pPr algn="ctr"/>
                      <a:r>
                        <a:rPr lang="en-GB" sz="1200" dirty="0"/>
                        <a:t>Unit R015: Manufacturing a one-off product</a:t>
                      </a:r>
                    </a:p>
                  </a:txBody>
                  <a:tcPr anchor="ctr"/>
                </a:tc>
                <a:tc hMerge="1">
                  <a:txBody>
                    <a:bodyPr/>
                    <a:lstStyle/>
                    <a:p>
                      <a:endParaRPr lang="en-GB" dirty="0"/>
                    </a:p>
                  </a:txBody>
                  <a:tcPr/>
                </a:tc>
                <a:extLst>
                  <a:ext uri="{0D108BD9-81ED-4DB2-BD59-A6C34878D82A}">
                    <a16:rowId xmlns:a16="http://schemas.microsoft.com/office/drawing/2014/main" xmlns="" val="1720321910"/>
                  </a:ext>
                </a:extLst>
              </a:tr>
              <a:tr h="370840">
                <a:tc>
                  <a:txBody>
                    <a:bodyPr/>
                    <a:lstStyle/>
                    <a:p>
                      <a:pPr marL="0" indent="0" algn="ctr">
                        <a:buFontTx/>
                        <a:buNone/>
                      </a:pPr>
                      <a:r>
                        <a:rPr lang="en-GB" sz="1200" b="1" dirty="0"/>
                        <a:t>Task 1</a:t>
                      </a:r>
                      <a:endParaRPr lang="en-US" sz="1200" b="1" dirty="0"/>
                    </a:p>
                  </a:txBody>
                  <a:tcPr anchor="ctr"/>
                </a:tc>
                <a:tc>
                  <a:txBody>
                    <a:bodyPr/>
                    <a:lstStyle/>
                    <a:p>
                      <a:r>
                        <a:rPr lang="en-GB" sz="1200" dirty="0"/>
                        <a:t>You should ensure that students have the opportunity to carry out relevant supporting research, which might be achieved by access to the internet. Please remind students about the requirement to reference all sources. Any appropriate format can be used for the production plan, so long as the information required to facilitate manufacture is presented. Students are not expected to produce working drawings of the part to be manufactured.</a:t>
                      </a:r>
                    </a:p>
                  </a:txBody>
                  <a:tcPr anchor="ctr"/>
                </a:tc>
                <a:extLst>
                  <a:ext uri="{0D108BD9-81ED-4DB2-BD59-A6C34878D82A}">
                    <a16:rowId xmlns:a16="http://schemas.microsoft.com/office/drawing/2014/main" xmlns="" val="3187036866"/>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dirty="0"/>
                        <a:t>Task 2</a:t>
                      </a:r>
                      <a:endParaRPr lang="en-US" sz="1200" b="1" dirty="0"/>
                    </a:p>
                  </a:txBody>
                  <a:tcPr anchor="ctr"/>
                </a:tc>
                <a:tc>
                  <a:txBody>
                    <a:bodyPr/>
                    <a:lstStyle/>
                    <a:p>
                      <a:r>
                        <a:rPr lang="en-GB" sz="1200" dirty="0"/>
                        <a:t>The assessment of risk can be either qualitative (e.g. high, low, medium) or quantitative. Students can use any appropriate formats for the risk assessment., but we do provide a template that students can use.</a:t>
                      </a:r>
                    </a:p>
                  </a:txBody>
                  <a:tcPr anchor="ctr"/>
                </a:tc>
                <a:extLst>
                  <a:ext uri="{0D108BD9-81ED-4DB2-BD59-A6C34878D82A}">
                    <a16:rowId xmlns:a16="http://schemas.microsoft.com/office/drawing/2014/main" xmlns="" val="3020282654"/>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dirty="0"/>
                        <a:t>Task 3</a:t>
                      </a:r>
                      <a:endParaRPr lang="en-US" sz="1200" b="1" dirty="0"/>
                    </a:p>
                    <a:p>
                      <a:pPr marL="0" indent="0" algn="ctr">
                        <a:buFontTx/>
                        <a:buNone/>
                      </a:pPr>
                      <a:endParaRPr lang="en-US" sz="1200" dirty="0"/>
                    </a:p>
                  </a:txBody>
                  <a:tcPr anchor="ctr"/>
                </a:tc>
                <a:tc>
                  <a:txBody>
                    <a:bodyPr/>
                    <a:lstStyle/>
                    <a:p>
                      <a:r>
                        <a:rPr lang="en-GB" sz="1200" dirty="0"/>
                        <a:t>Students should be able to……</a:t>
                      </a:r>
                    </a:p>
                  </a:txBody>
                  <a:tcPr anchor="ctr"/>
                </a:tc>
                <a:extLst>
                  <a:ext uri="{0D108BD9-81ED-4DB2-BD59-A6C34878D82A}">
                    <a16:rowId xmlns:a16="http://schemas.microsoft.com/office/drawing/2014/main" xmlns="" val="2587449222"/>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dirty="0"/>
                        <a:t>Task 4</a:t>
                      </a:r>
                      <a:endParaRPr lang="en-US" sz="1200" b="1" dirty="0"/>
                    </a:p>
                    <a:p>
                      <a:pPr marL="0" indent="0" algn="ctr">
                        <a:buFontTx/>
                        <a:buNone/>
                      </a:pPr>
                      <a:endParaRPr lang="en-US" sz="1200" dirty="0"/>
                    </a:p>
                  </a:txBody>
                  <a:tcPr anchor="ctr"/>
                </a:tc>
                <a:tc>
                  <a:txBody>
                    <a:bodyPr/>
                    <a:lstStyle/>
                    <a:p>
                      <a:r>
                        <a:rPr lang="en-GB" sz="1200" dirty="0"/>
                        <a:t>No tolerances are specified as these will be dependent upon the resources available in individual centres. Students may wish to……</a:t>
                      </a:r>
                    </a:p>
                  </a:txBody>
                  <a:tcPr anchor="ctr"/>
                </a:tc>
                <a:extLst>
                  <a:ext uri="{0D108BD9-81ED-4DB2-BD59-A6C34878D82A}">
                    <a16:rowId xmlns:a16="http://schemas.microsoft.com/office/drawing/2014/main" xmlns="" val="924900199"/>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dirty="0"/>
                        <a:t>Task 5</a:t>
                      </a:r>
                      <a:endParaRPr lang="en-US" sz="1200" dirty="0"/>
                    </a:p>
                  </a:txBody>
                  <a:tcPr anchor="ctr"/>
                </a:tc>
                <a:tc>
                  <a:txBody>
                    <a:bodyPr/>
                    <a:lstStyle/>
                    <a:p>
                      <a:r>
                        <a:rPr lang="en-GB" sz="1200" dirty="0"/>
                        <a:t>No tolerances are specified as these will be dependent upon the resources available in individual centres. Students may wish to……..</a:t>
                      </a:r>
                    </a:p>
                  </a:txBody>
                  <a:tcPr anchor="ctr"/>
                </a:tc>
                <a:extLst>
                  <a:ext uri="{0D108BD9-81ED-4DB2-BD59-A6C34878D82A}">
                    <a16:rowId xmlns:a16="http://schemas.microsoft.com/office/drawing/2014/main" xmlns="" val="1709797680"/>
                  </a:ext>
                </a:extLst>
              </a:tr>
            </a:tbl>
          </a:graphicData>
        </a:graphic>
      </p:graphicFrame>
    </p:spTree>
    <p:extLst>
      <p:ext uri="{BB962C8B-B14F-4D97-AF65-F5344CB8AC3E}">
        <p14:creationId xmlns:p14="http://schemas.microsoft.com/office/powerpoint/2010/main" xmlns="" val="1835207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1115616" y="267827"/>
            <a:ext cx="6591807" cy="367823"/>
          </a:xfrm>
        </p:spPr>
        <p:txBody>
          <a:bodyPr/>
          <a:lstStyle/>
          <a:p>
            <a:pPr algn="ctr"/>
            <a:r>
              <a:rPr lang="en-GB" b="1" dirty="0">
                <a:solidFill>
                  <a:srgbClr val="000000"/>
                </a:solidFill>
                <a:effectLst/>
                <a:latin typeface="+mn-lt"/>
                <a:ea typeface="Times New Roman" panose="02020603050405020304" pitchFamily="18" charset="0"/>
              </a:rPr>
              <a:t>Cambridge National in Engineering Programmable Systems</a:t>
            </a:r>
            <a:endParaRPr lang="en-GB" b="1" dirty="0">
              <a:latin typeface="+mn-lt"/>
            </a:endParaRPr>
          </a:p>
        </p:txBody>
      </p:sp>
      <p:sp>
        <p:nvSpPr>
          <p:cNvPr id="6" name="TextBox 5">
            <a:extLst>
              <a:ext uri="{FF2B5EF4-FFF2-40B4-BE49-F238E27FC236}">
                <a16:creationId xmlns:a16="http://schemas.microsoft.com/office/drawing/2014/main" xmlns="" id="{670509E1-988C-40B4-9292-015AD894862B}"/>
              </a:ext>
            </a:extLst>
          </p:cNvPr>
          <p:cNvSpPr txBox="1"/>
          <p:nvPr/>
        </p:nvSpPr>
        <p:spPr>
          <a:xfrm>
            <a:off x="2628000" y="1008000"/>
            <a:ext cx="6414863" cy="3046988"/>
          </a:xfrm>
          <a:prstGeom prst="rect">
            <a:avLst/>
          </a:prstGeom>
          <a:noFill/>
        </p:spPr>
        <p:txBody>
          <a:bodyPr wrap="square">
            <a:spAutoFit/>
          </a:bodyPr>
          <a:lstStyle/>
          <a:p>
            <a:pPr marL="12700" algn="l">
              <a:lnSpc>
                <a:spcPct val="100000"/>
              </a:lnSpc>
            </a:pPr>
            <a:r>
              <a:rPr lang="en-US" sz="1200" dirty="0">
                <a:solidFill>
                  <a:srgbClr val="1D1D1B"/>
                </a:solidFill>
                <a:latin typeface="+mn-lt"/>
                <a:cs typeface="BlissPro"/>
              </a:rPr>
              <a:t>Our Cambridge National in </a:t>
            </a:r>
            <a:r>
              <a:rPr lang="en-GB" sz="1200" dirty="0">
                <a:solidFill>
                  <a:srgbClr val="000000"/>
                </a:solidFill>
                <a:effectLst/>
                <a:latin typeface="+mn-lt"/>
                <a:ea typeface="Times New Roman" panose="02020603050405020304" pitchFamily="18" charset="0"/>
              </a:rPr>
              <a:t>Engineering Programmable Systems </a:t>
            </a:r>
            <a:r>
              <a:rPr lang="en-US" sz="1200" dirty="0">
                <a:solidFill>
                  <a:srgbClr val="1D1D1B"/>
                </a:solidFill>
                <a:latin typeface="+mn-lt"/>
                <a:cs typeface="BlissPro"/>
              </a:rPr>
              <a:t>will encourage students to:</a:t>
            </a:r>
          </a:p>
          <a:p>
            <a:pPr marL="12700" algn="l">
              <a:lnSpc>
                <a:spcPct val="100000"/>
              </a:lnSpc>
            </a:pPr>
            <a:endParaRPr lang="en-US" sz="1200" dirty="0">
              <a:solidFill>
                <a:srgbClr val="1D1D1B"/>
              </a:solidFill>
              <a:latin typeface="+mn-lt"/>
              <a:cs typeface="BlissPro"/>
            </a:endParaRP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understand and apply the fundamental principles and concepts of Engineering Programmable Systems, including the principles of electronic circuits, the components and device used in electronic and programmable systems, and how to construct and test them </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develop learning and practical skills that can be applied to real-life contexts and work situations</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think creatively, innovatively, analytically, logically and critically</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develop independence and confidence in using skills that would be relevant to the maintenance, installation and repair sector and more widely</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use computer aided design (CAD) software to produce diagrams and simulate circuits</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construct and test electronic circuits for a specific purpose, using tools and equipment to assemble printed circuit boards</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solve problems using microcontroller programs to develop programmable systems and test that they solve such problems.</a:t>
            </a:r>
          </a:p>
        </p:txBody>
      </p:sp>
      <p:sp>
        <p:nvSpPr>
          <p:cNvPr id="8" name="TextBox 7">
            <a:extLst>
              <a:ext uri="{FF2B5EF4-FFF2-40B4-BE49-F238E27FC236}">
                <a16:creationId xmlns:a16="http://schemas.microsoft.com/office/drawing/2014/main" xmlns="" id="{5121A4B3-9FC2-460F-AE6E-DDEA38EC25F7}"/>
              </a:ext>
            </a:extLst>
          </p:cNvPr>
          <p:cNvSpPr txBox="1"/>
          <p:nvPr/>
        </p:nvSpPr>
        <p:spPr>
          <a:xfrm>
            <a:off x="261729" y="4290906"/>
            <a:ext cx="8784976" cy="738664"/>
          </a:xfrm>
          <a:prstGeom prst="rect">
            <a:avLst/>
          </a:prstGeom>
          <a:ln>
            <a:solidFill>
              <a:schemeClr val="accent1"/>
            </a:solidFill>
          </a:ln>
        </p:spPr>
        <p:txBody>
          <a:bodyPr vert="horz" wrap="square" lIns="0" tIns="0" rIns="0" bIns="0" rtlCol="0">
            <a:spAutoFit/>
          </a:bodyPr>
          <a:lstStyle/>
          <a:p>
            <a:pPr marL="12700" algn="ctr">
              <a:lnSpc>
                <a:spcPct val="100000"/>
              </a:lnSpc>
            </a:pPr>
            <a:r>
              <a:rPr lang="en-GB" sz="1200" dirty="0">
                <a:latin typeface="+mn-lt"/>
                <a:cs typeface="BlissPro"/>
              </a:rPr>
              <a:t>The information in our session today is based on our </a:t>
            </a:r>
            <a:r>
              <a:rPr lang="en-GB" sz="1200" b="1" dirty="0">
                <a:solidFill>
                  <a:schemeClr val="accent2"/>
                </a:solidFill>
                <a:latin typeface="+mn-lt"/>
                <a:cs typeface="BlissPro"/>
                <a:hlinkClick r:id="rId3">
                  <a:extLst>
                    <a:ext uri="{A12FA001-AC4F-418D-AE19-62706E023703}">
                      <ahyp:hlinkClr xmlns:ahyp="http://schemas.microsoft.com/office/drawing/2018/hyperlinkcolor" xmlns="" val="tx"/>
                    </a:ext>
                  </a:extLst>
                </a:hlinkClick>
              </a:rPr>
              <a:t>draft specification</a:t>
            </a:r>
            <a:r>
              <a:rPr lang="en-GB" sz="1200" b="1" dirty="0">
                <a:solidFill>
                  <a:schemeClr val="accent2"/>
                </a:solidFill>
                <a:latin typeface="+mn-lt"/>
                <a:cs typeface="BlissPro"/>
              </a:rPr>
              <a:t> </a:t>
            </a:r>
            <a:r>
              <a:rPr lang="en-GB" sz="1200" dirty="0">
                <a:latin typeface="+mn-lt"/>
                <a:cs typeface="BlissPro"/>
              </a:rPr>
              <a:t>submitted </a:t>
            </a:r>
            <a:r>
              <a:rPr lang="en-GB" sz="1200" b="0" i="0" dirty="0">
                <a:effectLst/>
                <a:latin typeface="+mn-lt"/>
              </a:rPr>
              <a:t>for consideration on key stage 4 performance tables in England for 2024.</a:t>
            </a:r>
          </a:p>
          <a:p>
            <a:pPr marL="12700" algn="l">
              <a:lnSpc>
                <a:spcPct val="100000"/>
              </a:lnSpc>
            </a:pPr>
            <a:endParaRPr lang="en-GB" sz="1200" dirty="0">
              <a:latin typeface="+mn-lt"/>
            </a:endParaRPr>
          </a:p>
          <a:p>
            <a:pPr marL="12700" algn="ctr">
              <a:lnSpc>
                <a:spcPct val="100000"/>
              </a:lnSpc>
            </a:pPr>
            <a:r>
              <a:rPr lang="en-GB" sz="1200" b="0" i="0" dirty="0">
                <a:effectLst/>
                <a:latin typeface="+mn-lt"/>
              </a:rPr>
              <a:t>We expect the initia</a:t>
            </a:r>
            <a:r>
              <a:rPr lang="en-GB" sz="1200" dirty="0">
                <a:latin typeface="+mn-lt"/>
              </a:rPr>
              <a:t>l </a:t>
            </a:r>
            <a:r>
              <a:rPr lang="en-GB" sz="1200" b="0" i="0" dirty="0">
                <a:effectLst/>
                <a:latin typeface="+mn-lt"/>
              </a:rPr>
              <a:t>list of approved qualifications will be published in the autumn of this year.</a:t>
            </a:r>
            <a:endParaRPr lang="en-GB" sz="1200" dirty="0">
              <a:latin typeface="+mn-lt"/>
              <a:cs typeface="BlissPro"/>
            </a:endParaRPr>
          </a:p>
        </p:txBody>
      </p:sp>
      <p:pic>
        <p:nvPicPr>
          <p:cNvPr id="9" name="Picture 8">
            <a:extLst>
              <a:ext uri="{FF2B5EF4-FFF2-40B4-BE49-F238E27FC236}">
                <a16:creationId xmlns:a16="http://schemas.microsoft.com/office/drawing/2014/main" xmlns="" id="{0A0EBF7F-AAA6-8E4D-BA1D-F63F39D70F14}"/>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396000" y="1065600"/>
            <a:ext cx="2016224" cy="2852956"/>
          </a:xfrm>
          <a:prstGeom prst="rect">
            <a:avLst/>
          </a:prstGeom>
          <a:ln w="6350">
            <a:solidFill>
              <a:srgbClr val="E6E6E6"/>
            </a:solidFill>
          </a:ln>
        </p:spPr>
      </p:pic>
    </p:spTree>
    <p:extLst>
      <p:ext uri="{BB962C8B-B14F-4D97-AF65-F5344CB8AC3E}">
        <p14:creationId xmlns:p14="http://schemas.microsoft.com/office/powerpoint/2010/main" xmlns="" val="1541283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9DFF2FC-BBAB-4479-B40C-B8CE07781BA5}"/>
              </a:ext>
            </a:extLst>
          </p:cNvPr>
          <p:cNvSpPr>
            <a:spLocks noGrp="1"/>
          </p:cNvSpPr>
          <p:nvPr>
            <p:ph type="title"/>
          </p:nvPr>
        </p:nvSpPr>
        <p:spPr>
          <a:xfrm>
            <a:off x="1475656" y="1880017"/>
            <a:ext cx="6553200" cy="720080"/>
          </a:xfrm>
        </p:spPr>
        <p:txBody>
          <a:bodyPr/>
          <a:lstStyle/>
          <a:p>
            <a:r>
              <a:rPr lang="en-GB" dirty="0"/>
              <a:t>Build brilliant Cambridge Nationals</a:t>
            </a:r>
            <a:br>
              <a:rPr lang="en-GB" dirty="0"/>
            </a:br>
            <a:r>
              <a:rPr lang="en-GB" dirty="0"/>
              <a:t/>
            </a:r>
            <a:br>
              <a:rPr lang="en-GB" dirty="0"/>
            </a:br>
            <a:r>
              <a:rPr lang="en-GB" dirty="0"/>
              <a:t/>
            </a:r>
            <a:br>
              <a:rPr lang="en-GB" dirty="0"/>
            </a:br>
            <a:r>
              <a:rPr lang="en-GB" dirty="0"/>
              <a:t/>
            </a:r>
            <a:br>
              <a:rPr lang="en-GB" dirty="0"/>
            </a:br>
            <a:endParaRPr lang="en-GB" dirty="0"/>
          </a:p>
        </p:txBody>
      </p:sp>
      <p:sp>
        <p:nvSpPr>
          <p:cNvPr id="5" name="Title 2">
            <a:extLst>
              <a:ext uri="{FF2B5EF4-FFF2-40B4-BE49-F238E27FC236}">
                <a16:creationId xmlns:a16="http://schemas.microsoft.com/office/drawing/2014/main" xmlns="" id="{2E224DA1-C918-45C3-9308-7DCFE37377DF}"/>
              </a:ext>
            </a:extLst>
          </p:cNvPr>
          <p:cNvSpPr txBox="1">
            <a:spLocks/>
          </p:cNvSpPr>
          <p:nvPr/>
        </p:nvSpPr>
        <p:spPr>
          <a:xfrm>
            <a:off x="1475656" y="2931791"/>
            <a:ext cx="6553200" cy="720080"/>
          </a:xfrm>
          <a:prstGeom prst="rect">
            <a:avLst/>
          </a:prstGeom>
        </p:spPr>
        <p:txBody>
          <a:bodyPr anchor="ctr"/>
          <a:lstStyle>
            <a:lvl1pPr algn="ctr" rtl="0" eaLnBrk="1" fontAlgn="base" hangingPunct="1">
              <a:spcBef>
                <a:spcPct val="0"/>
              </a:spcBef>
              <a:spcAft>
                <a:spcPct val="0"/>
              </a:spcAft>
              <a:defRPr sz="2200" b="1" i="0">
                <a:solidFill>
                  <a:schemeClr val="bg1"/>
                </a:solidFill>
                <a:latin typeface="Arial" charset="0"/>
                <a:ea typeface="Arial" charset="0"/>
                <a:cs typeface="Arial" charset="0"/>
              </a:defRPr>
            </a:lvl1pPr>
            <a:lvl2pPr algn="ctr" rtl="0" eaLnBrk="1" fontAlgn="base" hangingPunct="1">
              <a:spcBef>
                <a:spcPct val="0"/>
              </a:spcBef>
              <a:spcAft>
                <a:spcPct val="0"/>
              </a:spcAft>
              <a:defRPr>
                <a:solidFill>
                  <a:schemeClr val="tx2"/>
                </a:solidFill>
                <a:latin typeface="Calibri" charset="0"/>
                <a:ea typeface="MS PGothic" panose="020B0600070205080204" pitchFamily="34" charset="-128"/>
              </a:defRPr>
            </a:lvl2pPr>
            <a:lvl3pPr algn="ctr" rtl="0" eaLnBrk="1" fontAlgn="base" hangingPunct="1">
              <a:spcBef>
                <a:spcPct val="0"/>
              </a:spcBef>
              <a:spcAft>
                <a:spcPct val="0"/>
              </a:spcAft>
              <a:defRPr>
                <a:solidFill>
                  <a:schemeClr val="tx2"/>
                </a:solidFill>
                <a:latin typeface="Calibri" charset="0"/>
                <a:ea typeface="MS PGothic" panose="020B0600070205080204" pitchFamily="34" charset="-128"/>
              </a:defRPr>
            </a:lvl3pPr>
            <a:lvl4pPr algn="ctr" rtl="0" eaLnBrk="1" fontAlgn="base" hangingPunct="1">
              <a:spcBef>
                <a:spcPct val="0"/>
              </a:spcBef>
              <a:spcAft>
                <a:spcPct val="0"/>
              </a:spcAft>
              <a:defRPr>
                <a:solidFill>
                  <a:schemeClr val="tx2"/>
                </a:solidFill>
                <a:latin typeface="Calibri" charset="0"/>
                <a:ea typeface="MS PGothic" panose="020B0600070205080204" pitchFamily="34" charset="-128"/>
              </a:defRPr>
            </a:lvl4pPr>
            <a:lvl5pPr algn="ctr" rtl="0" eaLnBrk="1" fontAlgn="base" hangingPunct="1">
              <a:spcBef>
                <a:spcPct val="0"/>
              </a:spcBef>
              <a:spcAft>
                <a:spcPct val="0"/>
              </a:spcAft>
              <a:defRPr>
                <a:solidFill>
                  <a:schemeClr val="tx2"/>
                </a:solidFill>
                <a:latin typeface="Calibri" charset="0"/>
                <a:ea typeface="MS PGothic" panose="020B0600070205080204" pitchFamily="34" charset="-128"/>
              </a:defRPr>
            </a:lvl5pPr>
            <a:lvl6pPr marL="342900" algn="ctr" rtl="0" eaLnBrk="1" fontAlgn="base" hangingPunct="1">
              <a:spcBef>
                <a:spcPct val="0"/>
              </a:spcBef>
              <a:spcAft>
                <a:spcPct val="0"/>
              </a:spcAft>
              <a:defRPr>
                <a:solidFill>
                  <a:schemeClr val="tx2"/>
                </a:solidFill>
                <a:latin typeface="Calibri" charset="0"/>
                <a:ea typeface="ＭＳ Ｐゴシック" charset="-128"/>
              </a:defRPr>
            </a:lvl6pPr>
            <a:lvl7pPr marL="685800" algn="ctr" rtl="0" eaLnBrk="1" fontAlgn="base" hangingPunct="1">
              <a:spcBef>
                <a:spcPct val="0"/>
              </a:spcBef>
              <a:spcAft>
                <a:spcPct val="0"/>
              </a:spcAft>
              <a:defRPr>
                <a:solidFill>
                  <a:schemeClr val="tx2"/>
                </a:solidFill>
                <a:latin typeface="Calibri" charset="0"/>
                <a:ea typeface="ＭＳ Ｐゴシック" charset="-128"/>
              </a:defRPr>
            </a:lvl7pPr>
            <a:lvl8pPr marL="1028700" algn="ctr" rtl="0" eaLnBrk="1" fontAlgn="base" hangingPunct="1">
              <a:spcBef>
                <a:spcPct val="0"/>
              </a:spcBef>
              <a:spcAft>
                <a:spcPct val="0"/>
              </a:spcAft>
              <a:defRPr>
                <a:solidFill>
                  <a:schemeClr val="tx2"/>
                </a:solidFill>
                <a:latin typeface="Calibri" charset="0"/>
                <a:ea typeface="ＭＳ Ｐゴシック" charset="-128"/>
              </a:defRPr>
            </a:lvl8pPr>
            <a:lvl9pPr marL="1371600" algn="ctr" rtl="0" eaLnBrk="1" fontAlgn="base" hangingPunct="1">
              <a:spcBef>
                <a:spcPct val="0"/>
              </a:spcBef>
              <a:spcAft>
                <a:spcPct val="0"/>
              </a:spcAft>
              <a:defRPr>
                <a:solidFill>
                  <a:schemeClr val="tx2"/>
                </a:solidFill>
                <a:latin typeface="Calibri" charset="0"/>
                <a:ea typeface="ＭＳ Ｐゴシック" charset="-128"/>
              </a:defRPr>
            </a:lvl9pPr>
          </a:lstStyle>
          <a:p>
            <a:pPr defTabSz="914400"/>
            <a:r>
              <a:rPr lang="en-GB" kern="0" dirty="0"/>
              <a:t>Developed with teachers, for teachers</a:t>
            </a:r>
            <a:br>
              <a:rPr lang="en-GB" kern="0" dirty="0"/>
            </a:br>
            <a:r>
              <a:rPr lang="en-GB" kern="0" dirty="0"/>
              <a:t/>
            </a:r>
            <a:br>
              <a:rPr lang="en-GB" kern="0" dirty="0"/>
            </a:br>
            <a:r>
              <a:rPr lang="en-GB" kern="0" dirty="0"/>
              <a:t/>
            </a:r>
            <a:br>
              <a:rPr lang="en-GB" kern="0" dirty="0"/>
            </a:br>
            <a:endParaRPr lang="en-GB" kern="0" dirty="0"/>
          </a:p>
        </p:txBody>
      </p:sp>
    </p:spTree>
    <p:extLst>
      <p:ext uri="{BB962C8B-B14F-4D97-AF65-F5344CB8AC3E}">
        <p14:creationId xmlns:p14="http://schemas.microsoft.com/office/powerpoint/2010/main" xmlns="" val="128760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B49429B-0FA1-4668-B0CF-525F297EFAEF}"/>
              </a:ext>
            </a:extLst>
          </p:cNvPr>
          <p:cNvSpPr>
            <a:spLocks noGrp="1"/>
          </p:cNvSpPr>
          <p:nvPr>
            <p:ph type="body" sz="quarter" idx="4294967295"/>
          </p:nvPr>
        </p:nvSpPr>
        <p:spPr>
          <a:xfrm>
            <a:off x="403459" y="337037"/>
            <a:ext cx="8031163" cy="276999"/>
          </a:xfrm>
        </p:spPr>
        <p:txBody>
          <a:bodyPr/>
          <a:lstStyle/>
          <a:p>
            <a:pPr algn="ctr"/>
            <a:r>
              <a:rPr lang="en-GB" b="1" dirty="0">
                <a:solidFill>
                  <a:srgbClr val="000000"/>
                </a:solidFill>
                <a:effectLst/>
                <a:latin typeface="+mn-lt"/>
                <a:ea typeface="Times New Roman" panose="02020603050405020304" pitchFamily="18" charset="0"/>
              </a:rPr>
              <a:t>Cambridge National in Engineering Programmable Systems</a:t>
            </a:r>
            <a:endParaRPr lang="en-GB" b="1" dirty="0">
              <a:latin typeface="+mn-lt"/>
            </a:endParaRPr>
          </a:p>
        </p:txBody>
      </p:sp>
      <p:graphicFrame>
        <p:nvGraphicFramePr>
          <p:cNvPr id="23" name="Table 23">
            <a:extLst>
              <a:ext uri="{FF2B5EF4-FFF2-40B4-BE49-F238E27FC236}">
                <a16:creationId xmlns:a16="http://schemas.microsoft.com/office/drawing/2014/main" xmlns="" id="{0B560F29-D182-4A2B-A845-28D36589F66F}"/>
              </a:ext>
            </a:extLst>
          </p:cNvPr>
          <p:cNvGraphicFramePr>
            <a:graphicFrameLocks noGrp="1"/>
          </p:cNvGraphicFramePr>
          <p:nvPr>
            <p:extLst>
              <p:ext uri="{D42A27DB-BD31-4B8C-83A1-F6EECF244321}">
                <p14:modId xmlns:p14="http://schemas.microsoft.com/office/powerpoint/2010/main" xmlns="" val="3660909855"/>
              </p:ext>
            </p:extLst>
          </p:nvPr>
        </p:nvGraphicFramePr>
        <p:xfrm>
          <a:off x="709378" y="1080000"/>
          <a:ext cx="7725244" cy="3587963"/>
        </p:xfrm>
        <a:graphic>
          <a:graphicData uri="http://schemas.openxmlformats.org/drawingml/2006/table">
            <a:tbl>
              <a:tblPr firstRow="1" bandRow="1">
                <a:tableStyleId>{21E4AEA4-8DFA-4A89-87EB-49C32662AFE0}</a:tableStyleId>
              </a:tblPr>
              <a:tblGrid>
                <a:gridCol w="1493163">
                  <a:extLst>
                    <a:ext uri="{9D8B030D-6E8A-4147-A177-3AD203B41FA5}">
                      <a16:colId xmlns:a16="http://schemas.microsoft.com/office/drawing/2014/main" xmlns="" val="1335753428"/>
                    </a:ext>
                  </a:extLst>
                </a:gridCol>
                <a:gridCol w="1300081">
                  <a:extLst>
                    <a:ext uri="{9D8B030D-6E8A-4147-A177-3AD203B41FA5}">
                      <a16:colId xmlns:a16="http://schemas.microsoft.com/office/drawing/2014/main" xmlns="" val="3643962307"/>
                    </a:ext>
                  </a:extLst>
                </a:gridCol>
                <a:gridCol w="4932000">
                  <a:extLst>
                    <a:ext uri="{9D8B030D-6E8A-4147-A177-3AD203B41FA5}">
                      <a16:colId xmlns:a16="http://schemas.microsoft.com/office/drawing/2014/main" xmlns="" val="2961964534"/>
                    </a:ext>
                  </a:extLst>
                </a:gridCol>
              </a:tblGrid>
              <a:tr h="360000">
                <a:tc>
                  <a:txBody>
                    <a:bodyPr/>
                    <a:lstStyle/>
                    <a:p>
                      <a:r>
                        <a:rPr lang="en-GB" sz="1000" dirty="0"/>
                        <a:t>New unit</a:t>
                      </a:r>
                    </a:p>
                  </a:txBody>
                  <a:tcPr anchor="ctr"/>
                </a:tc>
                <a:tc>
                  <a:txBody>
                    <a:bodyPr/>
                    <a:lstStyle/>
                    <a:p>
                      <a:r>
                        <a:rPr lang="en-GB" sz="1000"/>
                        <a:t>Assessment</a:t>
                      </a:r>
                    </a:p>
                  </a:txBody>
                  <a:tcPr anchor="ctr"/>
                </a:tc>
                <a:tc>
                  <a:txBody>
                    <a:bodyPr/>
                    <a:lstStyle/>
                    <a:p>
                      <a:r>
                        <a:rPr lang="en-GB" sz="1000" dirty="0"/>
                        <a:t>Content overview</a:t>
                      </a:r>
                    </a:p>
                  </a:txBody>
                  <a:tcPr anchor="ctr"/>
                </a:tc>
                <a:extLst>
                  <a:ext uri="{0D108BD9-81ED-4DB2-BD59-A6C34878D82A}">
                    <a16:rowId xmlns:a16="http://schemas.microsoft.com/office/drawing/2014/main" xmlns="" val="2443044778"/>
                  </a:ext>
                </a:extLst>
              </a:tr>
              <a:tr h="961521">
                <a:tc>
                  <a:txBody>
                    <a:bodyPr/>
                    <a:lstStyle/>
                    <a:p>
                      <a:r>
                        <a:rPr lang="en-US" sz="1200"/>
                        <a:t>R047: Principles of electronic and programmable systems</a:t>
                      </a:r>
                      <a:endParaRPr lang="en-GB" sz="1200"/>
                    </a:p>
                  </a:txBody>
                  <a:tcPr anchor="ctr"/>
                </a:tc>
                <a:tc>
                  <a:txBody>
                    <a:bodyPr/>
                    <a:lstStyle/>
                    <a:p>
                      <a:pPr marL="171450" indent="-171450">
                        <a:buFont typeface="Arial" panose="020B0604020202020204" pitchFamily="34" charset="0"/>
                        <a:buChar char="•"/>
                      </a:pPr>
                      <a:r>
                        <a:rPr lang="en-GB" sz="1000" dirty="0"/>
                        <a:t>48 GLH</a:t>
                      </a:r>
                    </a:p>
                    <a:p>
                      <a:pPr marL="171450" indent="-171450">
                        <a:buFont typeface="Arial" panose="020B0604020202020204" pitchFamily="34" charset="0"/>
                        <a:buChar char="•"/>
                      </a:pPr>
                      <a:r>
                        <a:rPr lang="en-GB" sz="1000" dirty="0"/>
                        <a:t>Examined</a:t>
                      </a:r>
                    </a:p>
                    <a:p>
                      <a:pPr marL="171450" indent="-171450">
                        <a:buFont typeface="Arial" panose="020B0604020202020204" pitchFamily="34" charset="0"/>
                        <a:buChar char="•"/>
                      </a:pPr>
                      <a:r>
                        <a:rPr lang="en-GB" sz="1000" dirty="0"/>
                        <a:t>40%</a:t>
                      </a:r>
                    </a:p>
                    <a:p>
                      <a:pPr marL="171450" indent="-171450">
                        <a:buFont typeface="Arial" panose="020B0604020202020204" pitchFamily="34" charset="0"/>
                        <a:buChar char="•"/>
                      </a:pPr>
                      <a:r>
                        <a:rPr lang="en-GB" sz="1000" dirty="0"/>
                        <a:t>70 Marks</a:t>
                      </a:r>
                    </a:p>
                    <a:p>
                      <a:pPr marL="171450" indent="-171450">
                        <a:buFont typeface="Arial" panose="020B0604020202020204" pitchFamily="34" charset="0"/>
                        <a:buChar char="•"/>
                      </a:pPr>
                      <a:r>
                        <a:rPr lang="en-GB" sz="1000" b="0" dirty="0">
                          <a:solidFill>
                            <a:schemeClr val="dk1"/>
                          </a:solidFill>
                          <a:effectLst/>
                        </a:rPr>
                        <a:t>1 hour 15 mins</a:t>
                      </a:r>
                      <a:endParaRPr lang="en-GB" sz="1000" dirty="0"/>
                    </a:p>
                  </a:txBody>
                  <a:tcPr anchor="ctr"/>
                </a:tc>
                <a:tc>
                  <a:txBody>
                    <a:bodyPr/>
                    <a:lstStyle/>
                    <a:p>
                      <a:pPr marL="171450" indent="-171450">
                        <a:buFont typeface="Arial" panose="020B0604020202020204" pitchFamily="34" charset="0"/>
                        <a:buChar char="•"/>
                      </a:pPr>
                      <a:r>
                        <a:rPr lang="en-US" sz="1000" dirty="0"/>
                        <a:t>Key principles that underpin how electronic and programmable technologies work</a:t>
                      </a:r>
                    </a:p>
                    <a:p>
                      <a:pPr marL="171450" indent="-171450">
                        <a:buFont typeface="Arial" panose="020B0604020202020204" pitchFamily="34" charset="0"/>
                        <a:buChar char="•"/>
                      </a:pPr>
                      <a:r>
                        <a:rPr lang="en-US" sz="1000" dirty="0"/>
                        <a:t>Ways systems are represented, tested and assembled commercially</a:t>
                      </a:r>
                    </a:p>
                    <a:p>
                      <a:pPr marL="171450" indent="-171450">
                        <a:buFont typeface="Arial" panose="020B0604020202020204" pitchFamily="34" charset="0"/>
                        <a:buChar char="•"/>
                      </a:pPr>
                      <a:r>
                        <a:rPr lang="en-US" sz="1000" dirty="0"/>
                        <a:t>Develop knowledge and understanding of electronic circuit components</a:t>
                      </a:r>
                    </a:p>
                  </a:txBody>
                  <a:tcPr anchor="ctr"/>
                </a:tc>
                <a:extLst>
                  <a:ext uri="{0D108BD9-81ED-4DB2-BD59-A6C34878D82A}">
                    <a16:rowId xmlns:a16="http://schemas.microsoft.com/office/drawing/2014/main" xmlns="" val="3558578008"/>
                  </a:ext>
                </a:extLst>
              </a:tr>
              <a:tr h="1133221">
                <a:tc>
                  <a:txBody>
                    <a:bodyPr/>
                    <a:lstStyle/>
                    <a:p>
                      <a:r>
                        <a:rPr lang="en-US" sz="1200" dirty="0"/>
                        <a:t>R048: Making and testing electronic circuits</a:t>
                      </a:r>
                      <a:endParaRPr lang="en-GB" sz="1200" dirty="0"/>
                    </a:p>
                  </a:txBody>
                  <a:tcPr anchor="ctr"/>
                </a:tc>
                <a:tc>
                  <a:txBody>
                    <a:bodyPr/>
                    <a:lstStyle/>
                    <a:p>
                      <a:pPr marL="171450" indent="-171450">
                        <a:buFont typeface="Arial" panose="020B0604020202020204" pitchFamily="34" charset="0"/>
                        <a:buChar char="•"/>
                      </a:pPr>
                      <a:r>
                        <a:rPr lang="en-GB" sz="1000" dirty="0"/>
                        <a:t>36 GLH</a:t>
                      </a:r>
                    </a:p>
                    <a:p>
                      <a:pPr marL="171450" indent="-171450">
                        <a:buFont typeface="Arial" panose="020B0604020202020204" pitchFamily="34" charset="0"/>
                        <a:buChar char="•"/>
                      </a:pPr>
                      <a:r>
                        <a:rPr lang="en-GB" sz="1000" dirty="0"/>
                        <a:t>Moderated</a:t>
                      </a:r>
                    </a:p>
                    <a:p>
                      <a:pPr marL="171450" indent="-171450">
                        <a:buFont typeface="Arial" panose="020B0604020202020204" pitchFamily="34" charset="0"/>
                        <a:buChar char="•"/>
                      </a:pPr>
                      <a:r>
                        <a:rPr lang="en-GB" sz="1000" dirty="0"/>
                        <a:t>30%</a:t>
                      </a:r>
                    </a:p>
                    <a:p>
                      <a:pPr marL="171450" indent="-171450">
                        <a:buFont typeface="Arial" panose="020B0604020202020204" pitchFamily="34" charset="0"/>
                        <a:buChar char="•"/>
                      </a:pPr>
                      <a:r>
                        <a:rPr lang="en-GB" sz="1000" dirty="0"/>
                        <a:t>60 Marks</a:t>
                      </a:r>
                    </a:p>
                    <a:p>
                      <a:pPr marL="171450" indent="-171450">
                        <a:buFont typeface="Arial" panose="020B0604020202020204" pitchFamily="34" charset="0"/>
                        <a:buChar char="•"/>
                      </a:pPr>
                      <a:r>
                        <a:rPr lang="en-GB" sz="1000" dirty="0"/>
                        <a:t>10–12 Hours</a:t>
                      </a:r>
                    </a:p>
                  </a:txBody>
                  <a:tcPr anchor="ctr"/>
                </a:tc>
                <a:tc>
                  <a:txBody>
                    <a:bodyPr/>
                    <a:lstStyle/>
                    <a:p>
                      <a:pPr marL="171450" indent="-171450">
                        <a:buFont typeface="Arial" panose="020B0604020202020204" pitchFamily="34" charset="0"/>
                        <a:buChar char="•"/>
                      </a:pPr>
                      <a:r>
                        <a:rPr lang="en-US" sz="1000" b="0" dirty="0">
                          <a:solidFill>
                            <a:schemeClr val="tx1"/>
                          </a:solidFill>
                          <a:effectLst/>
                        </a:rPr>
                        <a:t>Skills required to construct and test electronic circuits</a:t>
                      </a:r>
                    </a:p>
                    <a:p>
                      <a:pPr marL="171450" indent="-171450">
                        <a:buFont typeface="Arial" panose="020B0604020202020204" pitchFamily="34" charset="0"/>
                        <a:buChar char="•"/>
                      </a:pPr>
                      <a:r>
                        <a:rPr lang="en-US" sz="1000" b="0" dirty="0">
                          <a:solidFill>
                            <a:schemeClr val="tx1"/>
                          </a:solidFill>
                          <a:effectLst/>
                        </a:rPr>
                        <a:t>How to simulate circuits using CAD software and physically inspect and test them once assembled</a:t>
                      </a:r>
                    </a:p>
                    <a:p>
                      <a:pPr marL="171450" indent="-171450">
                        <a:buFont typeface="Arial" panose="020B0604020202020204" pitchFamily="34" charset="0"/>
                        <a:buChar char="•"/>
                      </a:pPr>
                      <a:r>
                        <a:rPr lang="en-US" sz="1000" b="0" dirty="0">
                          <a:solidFill>
                            <a:schemeClr val="tx1"/>
                          </a:solidFill>
                          <a:effectLst/>
                        </a:rPr>
                        <a:t>How to produce printed circuit boards (PCBs) </a:t>
                      </a:r>
                    </a:p>
                    <a:p>
                      <a:pPr marL="171450" indent="-171450">
                        <a:buFont typeface="Arial" panose="020B0604020202020204" pitchFamily="34" charset="0"/>
                        <a:buChar char="•"/>
                      </a:pPr>
                      <a:r>
                        <a:rPr lang="en-GB" sz="1000" dirty="0"/>
                        <a:t>How to </a:t>
                      </a:r>
                      <a:r>
                        <a:rPr lang="en-US" sz="1000" b="0" dirty="0">
                          <a:solidFill>
                            <a:schemeClr val="tx1"/>
                          </a:solidFill>
                          <a:effectLst/>
                        </a:rPr>
                        <a:t>identify common faults in circuits that do not work as expected</a:t>
                      </a:r>
                      <a:endParaRPr lang="en-GB" sz="1000" dirty="0"/>
                    </a:p>
                  </a:txBody>
                  <a:tcPr anchor="ctr"/>
                </a:tc>
                <a:extLst>
                  <a:ext uri="{0D108BD9-81ED-4DB2-BD59-A6C34878D82A}">
                    <a16:rowId xmlns:a16="http://schemas.microsoft.com/office/drawing/2014/main" xmlns="" val="1695481512"/>
                  </a:ext>
                </a:extLst>
              </a:tr>
              <a:tr h="1133221">
                <a:tc>
                  <a:txBody>
                    <a:bodyPr/>
                    <a:lstStyle/>
                    <a:p>
                      <a:r>
                        <a:rPr lang="en-GB" sz="1200" dirty="0"/>
                        <a:t>R049: Developing programmable systems</a:t>
                      </a:r>
                    </a:p>
                  </a:txBody>
                  <a:tcPr anchor="ctr"/>
                </a:tc>
                <a:tc>
                  <a:txBody>
                    <a:bodyPr/>
                    <a:lstStyle/>
                    <a:p>
                      <a:pPr marL="171450" indent="-171450">
                        <a:buFont typeface="Arial" panose="020B0604020202020204" pitchFamily="34" charset="0"/>
                        <a:buChar char="•"/>
                      </a:pPr>
                      <a:r>
                        <a:rPr lang="en-GB" sz="1000" dirty="0"/>
                        <a:t>36 GLH</a:t>
                      </a:r>
                    </a:p>
                    <a:p>
                      <a:pPr marL="171450" indent="-171450">
                        <a:buFont typeface="Arial" panose="020B0604020202020204" pitchFamily="34" charset="0"/>
                        <a:buChar char="•"/>
                      </a:pPr>
                      <a:r>
                        <a:rPr lang="en-GB" sz="1000" dirty="0"/>
                        <a:t>Moderated</a:t>
                      </a:r>
                    </a:p>
                    <a:p>
                      <a:pPr marL="171450" indent="-171450">
                        <a:buFont typeface="Arial" panose="020B0604020202020204" pitchFamily="34" charset="0"/>
                        <a:buChar char="•"/>
                      </a:pPr>
                      <a:r>
                        <a:rPr lang="en-GB" sz="1000" dirty="0"/>
                        <a:t>30%</a:t>
                      </a:r>
                    </a:p>
                    <a:p>
                      <a:pPr marL="171450" indent="-171450">
                        <a:buFont typeface="Arial" panose="020B0604020202020204" pitchFamily="34" charset="0"/>
                        <a:buChar char="•"/>
                      </a:pPr>
                      <a:r>
                        <a:rPr lang="en-GB" sz="1000" dirty="0"/>
                        <a:t>60 Marks</a:t>
                      </a:r>
                    </a:p>
                    <a:p>
                      <a:pPr marL="171450" indent="-171450">
                        <a:buFont typeface="Arial" panose="020B0604020202020204" pitchFamily="34" charset="0"/>
                        <a:buChar char="•"/>
                      </a:pPr>
                      <a:r>
                        <a:rPr lang="en-GB" sz="1000" dirty="0"/>
                        <a:t>10–12 Hours</a:t>
                      </a:r>
                    </a:p>
                  </a:txBody>
                  <a:tcPr anchor="ctr"/>
                </a:tc>
                <a:tc>
                  <a:txBody>
                    <a:bodyPr/>
                    <a:lstStyle/>
                    <a:p>
                      <a:pPr marL="171450" indent="-171450">
                        <a:buFont typeface="Arial" panose="020B0604020202020204" pitchFamily="34" charset="0"/>
                        <a:buChar char="•"/>
                      </a:pPr>
                      <a:r>
                        <a:rPr lang="en-US" sz="1000" b="0" dirty="0">
                          <a:solidFill>
                            <a:schemeClr val="tx1"/>
                          </a:solidFill>
                          <a:effectLst/>
                        </a:rPr>
                        <a:t>How to draw block diagrams of systems </a:t>
                      </a:r>
                    </a:p>
                    <a:p>
                      <a:pPr marL="171450" indent="-171450">
                        <a:buFont typeface="Arial" panose="020B0604020202020204" pitchFamily="34" charset="0"/>
                        <a:buChar char="•"/>
                      </a:pPr>
                      <a:r>
                        <a:rPr lang="en-US" sz="1000" b="0" dirty="0">
                          <a:solidFill>
                            <a:schemeClr val="tx1"/>
                          </a:solidFill>
                          <a:effectLst/>
                        </a:rPr>
                        <a:t>How to determine hardware and system requirements to meet a given brief, including the selection of appropriate input and output devices</a:t>
                      </a:r>
                    </a:p>
                    <a:p>
                      <a:pPr marL="171450" indent="-171450">
                        <a:buFont typeface="Arial" panose="020B0604020202020204" pitchFamily="34" charset="0"/>
                        <a:buChar char="•"/>
                      </a:pPr>
                      <a:r>
                        <a:rPr lang="en-US" sz="1000" b="0" dirty="0">
                          <a:solidFill>
                            <a:schemeClr val="tx1"/>
                          </a:solidFill>
                          <a:effectLst/>
                        </a:rPr>
                        <a:t>Use software to program microcontrollers and test systems to make sure that they work correctly</a:t>
                      </a:r>
                      <a:endParaRPr lang="en-US" sz="1000" b="0" dirty="0">
                        <a:solidFill>
                          <a:schemeClr val="tx1"/>
                        </a:solidFill>
                        <a:effectLst/>
                        <a:latin typeface="+mn-lt"/>
                        <a:ea typeface="+mn-ea"/>
                        <a:cs typeface="+mn-cs"/>
                      </a:endParaRPr>
                    </a:p>
                  </a:txBody>
                  <a:tcPr anchor="ctr"/>
                </a:tc>
                <a:extLst>
                  <a:ext uri="{0D108BD9-81ED-4DB2-BD59-A6C34878D82A}">
                    <a16:rowId xmlns:a16="http://schemas.microsoft.com/office/drawing/2014/main" xmlns="" val="1636697702"/>
                  </a:ext>
                </a:extLst>
              </a:tr>
            </a:tbl>
          </a:graphicData>
        </a:graphic>
      </p:graphicFrame>
    </p:spTree>
    <p:extLst>
      <p:ext uri="{BB962C8B-B14F-4D97-AF65-F5344CB8AC3E}">
        <p14:creationId xmlns:p14="http://schemas.microsoft.com/office/powerpoint/2010/main" xmlns="" val="968908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1364628" y="396995"/>
            <a:ext cx="6054823" cy="276999"/>
          </a:xfrm>
        </p:spPr>
        <p:txBody>
          <a:bodyPr/>
          <a:lstStyle/>
          <a:p>
            <a:pPr algn="ctr"/>
            <a:r>
              <a:rPr lang="en-GB" b="1" dirty="0">
                <a:solidFill>
                  <a:srgbClr val="000000"/>
                </a:solidFill>
                <a:effectLst/>
                <a:latin typeface="+mn-lt"/>
                <a:ea typeface="Times New Roman" panose="02020603050405020304" pitchFamily="18" charset="0"/>
              </a:rPr>
              <a:t>Engineering Programmable Systems</a:t>
            </a:r>
            <a:r>
              <a:rPr lang="en-US" b="1" dirty="0">
                <a:solidFill>
                  <a:srgbClr val="000000"/>
                </a:solidFill>
                <a:effectLst/>
                <a:latin typeface="+mn-lt"/>
                <a:ea typeface="Times New Roman" panose="02020603050405020304" pitchFamily="18" charset="0"/>
              </a:rPr>
              <a:t>: </a:t>
            </a:r>
            <a:r>
              <a:rPr lang="en-GB" b="1" dirty="0">
                <a:solidFill>
                  <a:srgbClr val="000000"/>
                </a:solidFill>
                <a:effectLst/>
                <a:latin typeface="+mn-lt"/>
                <a:ea typeface="Times New Roman" panose="02020603050405020304" pitchFamily="18" charset="0"/>
              </a:rPr>
              <a:t>examined unit</a:t>
            </a:r>
            <a:endParaRPr lang="en-GB" b="1" dirty="0">
              <a:latin typeface="+mn-lt"/>
            </a:endParaRPr>
          </a:p>
        </p:txBody>
      </p:sp>
      <p:graphicFrame>
        <p:nvGraphicFramePr>
          <p:cNvPr id="3" name="Table 3">
            <a:extLst>
              <a:ext uri="{FF2B5EF4-FFF2-40B4-BE49-F238E27FC236}">
                <a16:creationId xmlns:a16="http://schemas.microsoft.com/office/drawing/2014/main" xmlns="" id="{86BDDE7F-F4DA-4E92-9411-233B5C7A9DFC}"/>
              </a:ext>
            </a:extLst>
          </p:cNvPr>
          <p:cNvGraphicFramePr>
            <a:graphicFrameLocks noGrp="1"/>
          </p:cNvGraphicFramePr>
          <p:nvPr>
            <p:extLst>
              <p:ext uri="{D42A27DB-BD31-4B8C-83A1-F6EECF244321}">
                <p14:modId xmlns:p14="http://schemas.microsoft.com/office/powerpoint/2010/main" xmlns="" val="2947698938"/>
              </p:ext>
            </p:extLst>
          </p:nvPr>
        </p:nvGraphicFramePr>
        <p:xfrm>
          <a:off x="219396" y="1078237"/>
          <a:ext cx="5256584" cy="3017520"/>
        </p:xfrm>
        <a:graphic>
          <a:graphicData uri="http://schemas.openxmlformats.org/drawingml/2006/table">
            <a:tbl>
              <a:tblPr firstRow="1" bandRow="1">
                <a:tableStyleId>{21E4AEA4-8DFA-4A89-87EB-49C32662AFE0}</a:tableStyleId>
              </a:tblPr>
              <a:tblGrid>
                <a:gridCol w="2120356">
                  <a:extLst>
                    <a:ext uri="{9D8B030D-6E8A-4147-A177-3AD203B41FA5}">
                      <a16:colId xmlns:a16="http://schemas.microsoft.com/office/drawing/2014/main" xmlns="" val="4050649297"/>
                    </a:ext>
                  </a:extLst>
                </a:gridCol>
                <a:gridCol w="3136228">
                  <a:extLst>
                    <a:ext uri="{9D8B030D-6E8A-4147-A177-3AD203B41FA5}">
                      <a16:colId xmlns:a16="http://schemas.microsoft.com/office/drawing/2014/main" xmlns="" val="2746328609"/>
                    </a:ext>
                  </a:extLst>
                </a:gridCol>
              </a:tblGrid>
              <a:tr h="365760">
                <a:tc gridSpan="2">
                  <a:txBody>
                    <a:bodyPr/>
                    <a:lstStyle/>
                    <a:p>
                      <a:pPr algn="ctr"/>
                      <a:r>
                        <a:rPr lang="en-GB" sz="1200" dirty="0"/>
                        <a:t>R047: Principles of electronic and programmable systems</a:t>
                      </a:r>
                    </a:p>
                  </a:txBody>
                  <a:tcPr anchor="ctr"/>
                </a:tc>
                <a:tc hMerge="1">
                  <a:txBody>
                    <a:bodyPr/>
                    <a:lstStyle/>
                    <a:p>
                      <a:endParaRPr lang="en-GB" dirty="0"/>
                    </a:p>
                  </a:txBody>
                  <a:tcPr/>
                </a:tc>
                <a:extLst>
                  <a:ext uri="{0D108BD9-81ED-4DB2-BD59-A6C34878D82A}">
                    <a16:rowId xmlns:a16="http://schemas.microsoft.com/office/drawing/2014/main" xmlns="" val="1720321910"/>
                  </a:ext>
                </a:extLst>
              </a:tr>
              <a:tr h="370840">
                <a:tc>
                  <a:txBody>
                    <a:bodyPr/>
                    <a:lstStyle/>
                    <a:p>
                      <a:pPr marL="285750" indent="-285750">
                        <a:buFont typeface="Arial" panose="020B0604020202020204" pitchFamily="34" charset="0"/>
                        <a:buChar char="•"/>
                      </a:pPr>
                      <a:r>
                        <a:rPr lang="en-GB" sz="1400" dirty="0"/>
                        <a:t>48 GLH</a:t>
                      </a:r>
                    </a:p>
                    <a:p>
                      <a:pPr marL="285750" indent="-285750">
                        <a:buFont typeface="Arial" panose="020B0604020202020204" pitchFamily="34" charset="0"/>
                        <a:buChar char="•"/>
                      </a:pPr>
                      <a:r>
                        <a:rPr lang="en-GB" sz="1400" dirty="0"/>
                        <a:t>1 hour 15 minute paper based written examination</a:t>
                      </a:r>
                    </a:p>
                    <a:p>
                      <a:pPr marL="285750" indent="-285750">
                        <a:buFont typeface="Arial" panose="020B0604020202020204" pitchFamily="34" charset="0"/>
                        <a:buChar char="•"/>
                      </a:pPr>
                      <a:r>
                        <a:rPr lang="en-GB" sz="1400" dirty="0"/>
                        <a:t>70 marks (80 UMS)</a:t>
                      </a:r>
                    </a:p>
                    <a:p>
                      <a:pPr marL="285750" indent="-285750">
                        <a:buFont typeface="Arial" panose="020B0604020202020204" pitchFamily="34" charset="0"/>
                        <a:buChar char="•"/>
                      </a:pPr>
                      <a:r>
                        <a:rPr lang="en-GB" sz="1400" dirty="0"/>
                        <a:t>OCR-set and marked</a:t>
                      </a:r>
                    </a:p>
                  </a:txBody>
                  <a:tcPr anchor="ctr"/>
                </a:tc>
                <a:tc>
                  <a:txBody>
                    <a:bodyPr/>
                    <a:lstStyle/>
                    <a:p>
                      <a:r>
                        <a:rPr lang="en-GB" sz="1400" dirty="0"/>
                        <a:t>The question paper has two parts:</a:t>
                      </a:r>
                    </a:p>
                    <a:p>
                      <a:endParaRPr lang="en-GB" sz="1400" dirty="0"/>
                    </a:p>
                    <a:p>
                      <a:r>
                        <a:rPr lang="en-GB" sz="1400" u="sng" dirty="0"/>
                        <a:t>Section A</a:t>
                      </a:r>
                    </a:p>
                    <a:p>
                      <a:r>
                        <a:rPr lang="en-GB" sz="1400" noProof="0" dirty="0"/>
                        <a:t>Includes</a:t>
                      </a:r>
                      <a:r>
                        <a:rPr lang="fr-FR" sz="1400" dirty="0"/>
                        <a:t> 10 multiple </a:t>
                      </a:r>
                      <a:r>
                        <a:rPr lang="en-GB" sz="1400" noProof="0" dirty="0"/>
                        <a:t>choice</a:t>
                      </a:r>
                      <a:r>
                        <a:rPr lang="fr-FR" sz="1400" dirty="0"/>
                        <a:t> questions (</a:t>
                      </a:r>
                      <a:r>
                        <a:rPr lang="en-GB" sz="1400" noProof="0" dirty="0"/>
                        <a:t>MCQs</a:t>
                      </a:r>
                      <a:r>
                        <a:rPr lang="fr-FR" sz="1400" dirty="0"/>
                        <a:t>)</a:t>
                      </a:r>
                    </a:p>
                    <a:p>
                      <a:endParaRPr lang="en-GB" sz="1400" dirty="0"/>
                    </a:p>
                    <a:p>
                      <a:r>
                        <a:rPr lang="en-GB" sz="1400" u="sng" dirty="0"/>
                        <a:t>Section B</a:t>
                      </a:r>
                    </a:p>
                    <a:p>
                      <a:r>
                        <a:rPr lang="en-GB" sz="1400" dirty="0"/>
                        <a:t>Includes short answer questions and extended response questions. One extended response question will be assessed using a levels of response mark scheme.</a:t>
                      </a:r>
                    </a:p>
                  </a:txBody>
                  <a:tcPr anchor="ctr"/>
                </a:tc>
                <a:extLst>
                  <a:ext uri="{0D108BD9-81ED-4DB2-BD59-A6C34878D82A}">
                    <a16:rowId xmlns:a16="http://schemas.microsoft.com/office/drawing/2014/main" xmlns="" val="3187036866"/>
                  </a:ext>
                </a:extLst>
              </a:tr>
            </a:tbl>
          </a:graphicData>
        </a:graphic>
      </p:graphicFrame>
      <p:sp>
        <p:nvSpPr>
          <p:cNvPr id="5" name="TextBox 4">
            <a:extLst>
              <a:ext uri="{FF2B5EF4-FFF2-40B4-BE49-F238E27FC236}">
                <a16:creationId xmlns:a16="http://schemas.microsoft.com/office/drawing/2014/main" xmlns="" id="{7A70C9B7-7E25-46CE-A711-FE27CA910FF9}"/>
              </a:ext>
            </a:extLst>
          </p:cNvPr>
          <p:cNvSpPr txBox="1"/>
          <p:nvPr/>
        </p:nvSpPr>
        <p:spPr>
          <a:xfrm>
            <a:off x="5796136" y="1707654"/>
            <a:ext cx="3200476" cy="1508105"/>
          </a:xfrm>
          <a:prstGeom prst="rect">
            <a:avLst/>
          </a:prstGeom>
        </p:spPr>
        <p:txBody>
          <a:bodyPr vert="horz" wrap="square" lIns="0" tIns="0" rIns="0" bIns="0" rtlCol="0">
            <a:spAutoFit/>
          </a:bodyPr>
          <a:lstStyle/>
          <a:p>
            <a:pPr marL="12700"/>
            <a:r>
              <a:rPr lang="en-GB" sz="1400" dirty="0">
                <a:solidFill>
                  <a:srgbClr val="1D1D1B"/>
                </a:solidFill>
                <a:latin typeface="+mn-lt"/>
                <a:cs typeface="BlissPro"/>
              </a:rPr>
              <a:t>Our approach is accessible to all:</a:t>
            </a:r>
          </a:p>
          <a:p>
            <a:pPr marL="12700"/>
            <a:endParaRPr lang="en-GB" sz="1400" dirty="0">
              <a:solidFill>
                <a:srgbClr val="1D1D1B"/>
              </a:solidFill>
              <a:latin typeface="+mn-lt"/>
              <a:cs typeface="BlissPro"/>
            </a:endParaRPr>
          </a:p>
          <a:p>
            <a:pPr marL="298450" indent="-285750">
              <a:buFont typeface="Arial" panose="020B0604020202020204" pitchFamily="34" charset="0"/>
              <a:buChar char="•"/>
            </a:pPr>
            <a:r>
              <a:rPr lang="en-GB" sz="1400" dirty="0">
                <a:solidFill>
                  <a:srgbClr val="1D1D1B"/>
                </a:solidFill>
                <a:latin typeface="+mn-lt"/>
                <a:cs typeface="BlissPro"/>
              </a:rPr>
              <a:t>Start short and simple, then build</a:t>
            </a:r>
          </a:p>
          <a:p>
            <a:pPr marL="298450" indent="-285750">
              <a:buFont typeface="Arial" panose="020B0604020202020204" pitchFamily="34" charset="0"/>
              <a:buChar char="•"/>
            </a:pPr>
            <a:r>
              <a:rPr lang="en-GB" sz="1400" dirty="0">
                <a:solidFill>
                  <a:srgbClr val="1D1D1B"/>
                </a:solidFill>
                <a:latin typeface="+mn-lt"/>
                <a:cs typeface="BlissPro"/>
              </a:rPr>
              <a:t>Reading age taken into account</a:t>
            </a:r>
          </a:p>
          <a:p>
            <a:pPr marL="298450" indent="-285750">
              <a:buFont typeface="Arial" panose="020B0604020202020204" pitchFamily="34" charset="0"/>
              <a:buChar char="•"/>
            </a:pPr>
            <a:r>
              <a:rPr lang="en-GB" sz="1400" dirty="0">
                <a:solidFill>
                  <a:srgbClr val="1D1D1B"/>
                </a:solidFill>
                <a:latin typeface="+mn-lt"/>
                <a:cs typeface="BlissPro"/>
              </a:rPr>
              <a:t>Clear, concise questions</a:t>
            </a:r>
          </a:p>
          <a:p>
            <a:pPr marL="298450" indent="-285750">
              <a:buFont typeface="Arial" panose="020B0604020202020204" pitchFamily="34" charset="0"/>
              <a:buChar char="•"/>
            </a:pPr>
            <a:r>
              <a:rPr lang="en-GB" sz="1400" dirty="0">
                <a:solidFill>
                  <a:srgbClr val="1D1D1B"/>
                </a:solidFill>
                <a:latin typeface="+mn-lt"/>
                <a:cs typeface="BlissPro"/>
              </a:rPr>
              <a:t>SEND taken into account when writing the questions</a:t>
            </a:r>
          </a:p>
        </p:txBody>
      </p:sp>
      <p:sp>
        <p:nvSpPr>
          <p:cNvPr id="6" name="TextBox 5">
            <a:extLst>
              <a:ext uri="{FF2B5EF4-FFF2-40B4-BE49-F238E27FC236}">
                <a16:creationId xmlns:a16="http://schemas.microsoft.com/office/drawing/2014/main" xmlns="" id="{CA81C241-2941-4D4E-9333-ECCCBE48D196}"/>
              </a:ext>
            </a:extLst>
          </p:cNvPr>
          <p:cNvSpPr txBox="1"/>
          <p:nvPr/>
        </p:nvSpPr>
        <p:spPr>
          <a:xfrm>
            <a:off x="2658595" y="4500000"/>
            <a:ext cx="3826811" cy="215444"/>
          </a:xfrm>
          <a:prstGeom prst="rect">
            <a:avLst/>
          </a:prstGeom>
        </p:spPr>
        <p:txBody>
          <a:bodyPr vert="horz" wrap="square" lIns="0" tIns="0" rIns="0" bIns="0" rtlCol="0">
            <a:spAutoFit/>
          </a:bodyPr>
          <a:lstStyle/>
          <a:p>
            <a:pPr marL="12700" algn="ctr">
              <a:lnSpc>
                <a:spcPct val="100000"/>
              </a:lnSpc>
            </a:pPr>
            <a:r>
              <a:rPr lang="en-GB" sz="1400" dirty="0">
                <a:solidFill>
                  <a:srgbClr val="1D1D1B"/>
                </a:solidFill>
                <a:latin typeface="+mn-lt"/>
                <a:cs typeface="BlissPro"/>
              </a:rPr>
              <a:t>Sample question paper (draft) is available </a:t>
            </a:r>
            <a:r>
              <a:rPr lang="en-GB" sz="1400" dirty="0">
                <a:solidFill>
                  <a:schemeClr val="accent2"/>
                </a:solidFill>
                <a:latin typeface="+mn-lt"/>
                <a:cs typeface="BlissPro"/>
                <a:hlinkClick r:id="rId3">
                  <a:extLst>
                    <a:ext uri="{A12FA001-AC4F-418D-AE19-62706E023703}">
                      <ahyp:hlinkClr xmlns:ahyp="http://schemas.microsoft.com/office/drawing/2018/hyperlinkcolor" xmlns="" val="tx"/>
                    </a:ext>
                  </a:extLst>
                </a:hlinkClick>
              </a:rPr>
              <a:t>here</a:t>
            </a:r>
            <a:endParaRPr lang="en-GB" sz="1400" dirty="0">
              <a:solidFill>
                <a:schemeClr val="accent2"/>
              </a:solidFill>
              <a:latin typeface="+mn-lt"/>
              <a:cs typeface="BlissPro"/>
            </a:endParaRPr>
          </a:p>
        </p:txBody>
      </p:sp>
    </p:spTree>
    <p:extLst>
      <p:ext uri="{BB962C8B-B14F-4D97-AF65-F5344CB8AC3E}">
        <p14:creationId xmlns:p14="http://schemas.microsoft.com/office/powerpoint/2010/main" xmlns="" val="813440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556419" y="438150"/>
            <a:ext cx="8031163" cy="276999"/>
          </a:xfrm>
        </p:spPr>
        <p:txBody>
          <a:bodyPr/>
          <a:lstStyle/>
          <a:p>
            <a:pPr algn="ctr"/>
            <a:r>
              <a:rPr lang="en-GB" b="1" dirty="0">
                <a:solidFill>
                  <a:srgbClr val="000000"/>
                </a:solidFill>
                <a:effectLst/>
                <a:latin typeface="+mn-lt"/>
                <a:ea typeface="Times New Roman" panose="02020603050405020304" pitchFamily="18" charset="0"/>
              </a:rPr>
              <a:t>Engineering Programmable Systems</a:t>
            </a:r>
            <a:r>
              <a:rPr lang="en-US" b="1" dirty="0">
                <a:solidFill>
                  <a:srgbClr val="000000"/>
                </a:solidFill>
                <a:effectLst/>
                <a:latin typeface="+mn-lt"/>
                <a:ea typeface="Times New Roman" panose="02020603050405020304" pitchFamily="18" charset="0"/>
              </a:rPr>
              <a:t>: </a:t>
            </a:r>
            <a:r>
              <a:rPr lang="en-GB" b="1" dirty="0">
                <a:solidFill>
                  <a:srgbClr val="000000"/>
                </a:solidFill>
                <a:effectLst/>
                <a:latin typeface="+mn-lt"/>
                <a:ea typeface="Times New Roman" panose="02020603050405020304" pitchFamily="18" charset="0"/>
              </a:rPr>
              <a:t>NEA units</a:t>
            </a:r>
            <a:endParaRPr lang="en-GB" b="1" dirty="0">
              <a:latin typeface="+mn-lt"/>
            </a:endParaRPr>
          </a:p>
        </p:txBody>
      </p:sp>
      <p:sp>
        <p:nvSpPr>
          <p:cNvPr id="4" name="TextBox 3">
            <a:extLst>
              <a:ext uri="{FF2B5EF4-FFF2-40B4-BE49-F238E27FC236}">
                <a16:creationId xmlns:a16="http://schemas.microsoft.com/office/drawing/2014/main" xmlns="" id="{9556F4D8-C219-4E58-9B7A-CA6E7F89929A}"/>
              </a:ext>
            </a:extLst>
          </p:cNvPr>
          <p:cNvSpPr txBox="1"/>
          <p:nvPr/>
        </p:nvSpPr>
        <p:spPr>
          <a:xfrm>
            <a:off x="5652121" y="1442237"/>
            <a:ext cx="3024336" cy="2369880"/>
          </a:xfrm>
          <a:prstGeom prst="rect">
            <a:avLst/>
          </a:prstGeom>
        </p:spPr>
        <p:txBody>
          <a:bodyPr vert="horz" wrap="square" lIns="0" tIns="0" rIns="0" bIns="0" rtlCol="0">
            <a:spAutoFit/>
          </a:bodyPr>
          <a:lstStyle/>
          <a:p>
            <a:pPr marL="12700"/>
            <a:r>
              <a:rPr lang="en-GB" sz="1400" dirty="0">
                <a:solidFill>
                  <a:srgbClr val="1D1D1B"/>
                </a:solidFill>
                <a:latin typeface="+mn-lt"/>
                <a:cs typeface="BlissPro"/>
              </a:rPr>
              <a:t>Our approach is extremely accessible:</a:t>
            </a:r>
          </a:p>
          <a:p>
            <a:pPr marL="298450" indent="-285750">
              <a:buFont typeface="Arial" panose="020B0604020202020204" pitchFamily="34" charset="0"/>
              <a:buChar char="•"/>
            </a:pPr>
            <a:r>
              <a:rPr lang="en-GB" sz="1400" dirty="0">
                <a:solidFill>
                  <a:srgbClr val="1D1D1B"/>
                </a:solidFill>
                <a:latin typeface="+mn-lt"/>
                <a:cs typeface="BlissPro"/>
              </a:rPr>
              <a:t>Tasks start at the beginning and then develop</a:t>
            </a:r>
          </a:p>
          <a:p>
            <a:pPr marL="298450" indent="-285750">
              <a:buFont typeface="Arial" panose="020B0604020202020204" pitchFamily="34" charset="0"/>
              <a:buChar char="•"/>
            </a:pPr>
            <a:r>
              <a:rPr lang="en-GB" sz="1400" dirty="0">
                <a:solidFill>
                  <a:srgbClr val="1D1D1B"/>
                </a:solidFill>
                <a:latin typeface="+mn-lt"/>
                <a:cs typeface="BlissPro"/>
              </a:rPr>
              <a:t>Sub bullets to help break down requirements</a:t>
            </a:r>
          </a:p>
          <a:p>
            <a:pPr marL="298450" indent="-285750">
              <a:buFont typeface="Arial" panose="020B0604020202020204" pitchFamily="34" charset="0"/>
              <a:buChar char="•"/>
            </a:pPr>
            <a:r>
              <a:rPr lang="en-GB" sz="1400" dirty="0">
                <a:solidFill>
                  <a:srgbClr val="1D1D1B"/>
                </a:solidFill>
                <a:latin typeface="+mn-lt"/>
                <a:cs typeface="BlissPro"/>
              </a:rPr>
              <a:t>Clear tips for each task</a:t>
            </a:r>
          </a:p>
          <a:p>
            <a:pPr marL="298450" indent="-285750">
              <a:buFont typeface="Arial" panose="020B0604020202020204" pitchFamily="34" charset="0"/>
              <a:buChar char="•"/>
            </a:pPr>
            <a:r>
              <a:rPr lang="en-GB" sz="1400" dirty="0">
                <a:solidFill>
                  <a:srgbClr val="1D1D1B"/>
                </a:solidFill>
                <a:latin typeface="+mn-lt"/>
                <a:cs typeface="BlissPro"/>
              </a:rPr>
              <a:t>Detailed mark schemes</a:t>
            </a:r>
          </a:p>
          <a:p>
            <a:pPr marL="12700"/>
            <a:endParaRPr lang="en-GB" sz="1400" dirty="0">
              <a:solidFill>
                <a:srgbClr val="1D1D1B"/>
              </a:solidFill>
              <a:latin typeface="+mn-lt"/>
              <a:cs typeface="BlissPro"/>
            </a:endParaRPr>
          </a:p>
          <a:p>
            <a:pPr marL="12700"/>
            <a:r>
              <a:rPr lang="en-GB" sz="1400" dirty="0">
                <a:solidFill>
                  <a:srgbClr val="1D1D1B"/>
                </a:solidFill>
                <a:latin typeface="+mn-lt"/>
                <a:cs typeface="BlissPro"/>
              </a:rPr>
              <a:t>Section 4 of the specification includes the marking criteria and an overview of the tasks.</a:t>
            </a:r>
          </a:p>
        </p:txBody>
      </p:sp>
      <p:graphicFrame>
        <p:nvGraphicFramePr>
          <p:cNvPr id="6" name="Table 3">
            <a:extLst>
              <a:ext uri="{FF2B5EF4-FFF2-40B4-BE49-F238E27FC236}">
                <a16:creationId xmlns:a16="http://schemas.microsoft.com/office/drawing/2014/main" xmlns="" id="{D4ECBD1C-AC69-4A5F-9E9A-F738265D8274}"/>
              </a:ext>
            </a:extLst>
          </p:cNvPr>
          <p:cNvGraphicFramePr>
            <a:graphicFrameLocks noGrp="1"/>
          </p:cNvGraphicFramePr>
          <p:nvPr>
            <p:extLst>
              <p:ext uri="{D42A27DB-BD31-4B8C-83A1-F6EECF244321}">
                <p14:modId xmlns:p14="http://schemas.microsoft.com/office/powerpoint/2010/main" xmlns="" val="1668406673"/>
              </p:ext>
            </p:extLst>
          </p:nvPr>
        </p:nvGraphicFramePr>
        <p:xfrm>
          <a:off x="206845" y="1047548"/>
          <a:ext cx="5216412" cy="1524000"/>
        </p:xfrm>
        <a:graphic>
          <a:graphicData uri="http://schemas.openxmlformats.org/drawingml/2006/table">
            <a:tbl>
              <a:tblPr firstRow="1" bandRow="1">
                <a:tableStyleId>{21E4AEA4-8DFA-4A89-87EB-49C32662AFE0}</a:tableStyleId>
              </a:tblPr>
              <a:tblGrid>
                <a:gridCol w="2624412">
                  <a:extLst>
                    <a:ext uri="{9D8B030D-6E8A-4147-A177-3AD203B41FA5}">
                      <a16:colId xmlns:a16="http://schemas.microsoft.com/office/drawing/2014/main" xmlns="" val="4050649297"/>
                    </a:ext>
                  </a:extLst>
                </a:gridCol>
                <a:gridCol w="2592000">
                  <a:extLst>
                    <a:ext uri="{9D8B030D-6E8A-4147-A177-3AD203B41FA5}">
                      <a16:colId xmlns:a16="http://schemas.microsoft.com/office/drawing/2014/main" xmlns="" val="2746328609"/>
                    </a:ext>
                  </a:extLst>
                </a:gridCol>
              </a:tblGrid>
              <a:tr h="365760">
                <a:tc gridSpan="2">
                  <a:txBody>
                    <a:bodyPr/>
                    <a:lstStyle/>
                    <a:p>
                      <a:pPr algn="ctr"/>
                      <a:r>
                        <a:rPr lang="en-GB" sz="1200" dirty="0"/>
                        <a:t>R048: Making and testing electronic circuits</a:t>
                      </a:r>
                      <a:endParaRPr lang="en-US" sz="1200" dirty="0"/>
                    </a:p>
                  </a:txBody>
                  <a:tcPr anchor="ctr"/>
                </a:tc>
                <a:tc hMerge="1">
                  <a:txBody>
                    <a:bodyPr/>
                    <a:lstStyle/>
                    <a:p>
                      <a:endParaRPr lang="en-GB" dirty="0"/>
                    </a:p>
                  </a:txBody>
                  <a:tcPr/>
                </a:tc>
                <a:extLst>
                  <a:ext uri="{0D108BD9-81ED-4DB2-BD59-A6C34878D82A}">
                    <a16:rowId xmlns:a16="http://schemas.microsoft.com/office/drawing/2014/main" xmlns="" val="1720321910"/>
                  </a:ext>
                </a:extLst>
              </a:tr>
              <a:tr h="370840">
                <a:tc>
                  <a:txBody>
                    <a:bodyPr/>
                    <a:lstStyle/>
                    <a:p>
                      <a:pPr marL="285750" indent="-285750">
                        <a:buFont typeface="Arial" panose="020B0604020202020204" pitchFamily="34" charset="0"/>
                        <a:buChar char="•"/>
                      </a:pPr>
                      <a:r>
                        <a:rPr lang="en-GB" sz="1400" noProof="0" dirty="0" err="1"/>
                        <a:t>Approx</a:t>
                      </a:r>
                      <a:r>
                        <a:rPr lang="en-US" sz="1400" dirty="0"/>
                        <a:t> 10–12 hours</a:t>
                      </a:r>
                    </a:p>
                    <a:p>
                      <a:pPr marL="285750" indent="-285750">
                        <a:buFont typeface="Arial" panose="020B0604020202020204" pitchFamily="34" charset="0"/>
                        <a:buChar char="•"/>
                      </a:pPr>
                      <a:r>
                        <a:rPr lang="en-US" sz="1400" dirty="0"/>
                        <a:t>60 marks (60 UMS) </a:t>
                      </a:r>
                    </a:p>
                    <a:p>
                      <a:pPr marL="285750" indent="-285750">
                        <a:buFont typeface="Arial" panose="020B0604020202020204" pitchFamily="34" charset="0"/>
                        <a:buChar char="•"/>
                      </a:pPr>
                      <a:r>
                        <a:rPr lang="en-US" sz="1400" dirty="0"/>
                        <a:t>OCR set assignment</a:t>
                      </a:r>
                    </a:p>
                    <a:p>
                      <a:pPr marL="285750" indent="-285750">
                        <a:buFont typeface="Arial" panose="020B0604020202020204" pitchFamily="34" charset="0"/>
                        <a:buChar char="•"/>
                      </a:pPr>
                      <a:r>
                        <a:rPr lang="en-US" sz="1400" dirty="0"/>
                        <a:t>Centre-assessed and OCR moderated</a:t>
                      </a:r>
                    </a:p>
                  </a:txBody>
                  <a:tcPr anchor="ctr"/>
                </a:tc>
                <a:tc>
                  <a:txBody>
                    <a:bodyPr/>
                    <a:lstStyle/>
                    <a:p>
                      <a:r>
                        <a:rPr lang="en-GB" sz="1400" dirty="0"/>
                        <a:t>This set assignment contains 3 practical tasks.</a:t>
                      </a:r>
                    </a:p>
                  </a:txBody>
                  <a:tcPr anchor="ctr"/>
                </a:tc>
                <a:extLst>
                  <a:ext uri="{0D108BD9-81ED-4DB2-BD59-A6C34878D82A}">
                    <a16:rowId xmlns:a16="http://schemas.microsoft.com/office/drawing/2014/main" xmlns="" val="64377644"/>
                  </a:ext>
                </a:extLst>
              </a:tr>
            </a:tbl>
          </a:graphicData>
        </a:graphic>
      </p:graphicFrame>
      <p:graphicFrame>
        <p:nvGraphicFramePr>
          <p:cNvPr id="8" name="Table 3">
            <a:extLst>
              <a:ext uri="{FF2B5EF4-FFF2-40B4-BE49-F238E27FC236}">
                <a16:creationId xmlns:a16="http://schemas.microsoft.com/office/drawing/2014/main" xmlns="" id="{297FEB6B-22A6-4000-BB90-76F22CD90A8F}"/>
              </a:ext>
            </a:extLst>
          </p:cNvPr>
          <p:cNvGraphicFramePr>
            <a:graphicFrameLocks noGrp="1"/>
          </p:cNvGraphicFramePr>
          <p:nvPr>
            <p:extLst>
              <p:ext uri="{D42A27DB-BD31-4B8C-83A1-F6EECF244321}">
                <p14:modId xmlns:p14="http://schemas.microsoft.com/office/powerpoint/2010/main" xmlns="" val="3237061961"/>
              </p:ext>
            </p:extLst>
          </p:nvPr>
        </p:nvGraphicFramePr>
        <p:xfrm>
          <a:off x="206845" y="2722092"/>
          <a:ext cx="5216412" cy="1524000"/>
        </p:xfrm>
        <a:graphic>
          <a:graphicData uri="http://schemas.openxmlformats.org/drawingml/2006/table">
            <a:tbl>
              <a:tblPr firstRow="1" bandRow="1">
                <a:tableStyleId>{21E4AEA4-8DFA-4A89-87EB-49C32662AFE0}</a:tableStyleId>
              </a:tblPr>
              <a:tblGrid>
                <a:gridCol w="2624412">
                  <a:extLst>
                    <a:ext uri="{9D8B030D-6E8A-4147-A177-3AD203B41FA5}">
                      <a16:colId xmlns:a16="http://schemas.microsoft.com/office/drawing/2014/main" xmlns="" val="4050649297"/>
                    </a:ext>
                  </a:extLst>
                </a:gridCol>
                <a:gridCol w="2592000">
                  <a:extLst>
                    <a:ext uri="{9D8B030D-6E8A-4147-A177-3AD203B41FA5}">
                      <a16:colId xmlns:a16="http://schemas.microsoft.com/office/drawing/2014/main" xmlns="" val="2746328609"/>
                    </a:ext>
                  </a:extLst>
                </a:gridCol>
              </a:tblGrid>
              <a:tr h="365760">
                <a:tc gridSpan="2">
                  <a:txBody>
                    <a:bodyPr/>
                    <a:lstStyle/>
                    <a:p>
                      <a:pPr algn="ctr"/>
                      <a:r>
                        <a:rPr lang="en-GB" sz="1200" dirty="0"/>
                        <a:t>R049: Developing programmable systems</a:t>
                      </a:r>
                      <a:endParaRPr lang="en-US" sz="1200" dirty="0"/>
                    </a:p>
                  </a:txBody>
                  <a:tcPr anchor="ctr"/>
                </a:tc>
                <a:tc hMerge="1">
                  <a:txBody>
                    <a:bodyPr/>
                    <a:lstStyle/>
                    <a:p>
                      <a:endParaRPr lang="en-GB" dirty="0"/>
                    </a:p>
                  </a:txBody>
                  <a:tcPr/>
                </a:tc>
                <a:extLst>
                  <a:ext uri="{0D108BD9-81ED-4DB2-BD59-A6C34878D82A}">
                    <a16:rowId xmlns:a16="http://schemas.microsoft.com/office/drawing/2014/main" xmlns="" val="1720321910"/>
                  </a:ext>
                </a:extLst>
              </a:tr>
              <a:tr h="370840">
                <a:tc>
                  <a:txBody>
                    <a:bodyPr/>
                    <a:lstStyle/>
                    <a:p>
                      <a:pPr marL="285750" indent="-285750">
                        <a:buFont typeface="Arial" panose="020B0604020202020204" pitchFamily="34" charset="0"/>
                        <a:buChar char="•"/>
                      </a:pPr>
                      <a:r>
                        <a:rPr lang="en-GB" sz="1400" noProof="0" dirty="0" err="1"/>
                        <a:t>Approx</a:t>
                      </a:r>
                      <a:r>
                        <a:rPr lang="en-US" sz="1400" dirty="0"/>
                        <a:t> 10–12 hours</a:t>
                      </a:r>
                    </a:p>
                    <a:p>
                      <a:pPr marL="285750" indent="-285750">
                        <a:buFont typeface="Arial" panose="020B0604020202020204" pitchFamily="34" charset="0"/>
                        <a:buChar char="•"/>
                      </a:pPr>
                      <a:r>
                        <a:rPr lang="en-US" sz="1400" dirty="0"/>
                        <a:t>60 marks (60 UMS) </a:t>
                      </a:r>
                    </a:p>
                    <a:p>
                      <a:pPr marL="285750" indent="-285750">
                        <a:buFont typeface="Arial" panose="020B0604020202020204" pitchFamily="34" charset="0"/>
                        <a:buChar char="•"/>
                      </a:pPr>
                      <a:r>
                        <a:rPr lang="en-US" sz="1400" dirty="0"/>
                        <a:t>OCR set assignment</a:t>
                      </a:r>
                    </a:p>
                    <a:p>
                      <a:pPr marL="285750" indent="-285750">
                        <a:buFont typeface="Arial" panose="020B0604020202020204" pitchFamily="34" charset="0"/>
                        <a:buChar char="•"/>
                      </a:pPr>
                      <a:r>
                        <a:rPr lang="en-US" sz="1400" dirty="0"/>
                        <a:t>Centre-assessed and OCR moderated</a:t>
                      </a:r>
                    </a:p>
                  </a:txBody>
                  <a:tcPr anchor="ctr"/>
                </a:tc>
                <a:tc>
                  <a:txBody>
                    <a:bodyPr/>
                    <a:lstStyle/>
                    <a:p>
                      <a:r>
                        <a:rPr lang="en-GB" sz="1400" dirty="0"/>
                        <a:t>This set assignment contains 3 practical tasks.</a:t>
                      </a:r>
                    </a:p>
                  </a:txBody>
                  <a:tcPr anchor="ctr"/>
                </a:tc>
                <a:extLst>
                  <a:ext uri="{0D108BD9-81ED-4DB2-BD59-A6C34878D82A}">
                    <a16:rowId xmlns:a16="http://schemas.microsoft.com/office/drawing/2014/main" xmlns="" val="64377644"/>
                  </a:ext>
                </a:extLst>
              </a:tr>
            </a:tbl>
          </a:graphicData>
        </a:graphic>
      </p:graphicFrame>
    </p:spTree>
    <p:extLst>
      <p:ext uri="{BB962C8B-B14F-4D97-AF65-F5344CB8AC3E}">
        <p14:creationId xmlns:p14="http://schemas.microsoft.com/office/powerpoint/2010/main" xmlns="" val="1911151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556419" y="438150"/>
            <a:ext cx="8031163" cy="276999"/>
          </a:xfrm>
        </p:spPr>
        <p:txBody>
          <a:bodyPr/>
          <a:lstStyle/>
          <a:p>
            <a:pPr algn="ctr"/>
            <a:r>
              <a:rPr lang="en-GB" b="1" dirty="0">
                <a:solidFill>
                  <a:srgbClr val="000000"/>
                </a:solidFill>
                <a:effectLst/>
                <a:latin typeface="+mn-lt"/>
                <a:ea typeface="Times New Roman" panose="02020603050405020304" pitchFamily="18" charset="0"/>
              </a:rPr>
              <a:t>NEA </a:t>
            </a:r>
            <a:r>
              <a:rPr lang="en-GB" b="1" dirty="0">
                <a:solidFill>
                  <a:srgbClr val="000000"/>
                </a:solidFill>
                <a:ea typeface="Times New Roman" panose="02020603050405020304" pitchFamily="18" charset="0"/>
              </a:rPr>
              <a:t>Tasks</a:t>
            </a:r>
            <a:endParaRPr lang="en-GB" b="1" dirty="0"/>
          </a:p>
        </p:txBody>
      </p:sp>
      <p:sp>
        <p:nvSpPr>
          <p:cNvPr id="4" name="TextBox 3">
            <a:extLst>
              <a:ext uri="{FF2B5EF4-FFF2-40B4-BE49-F238E27FC236}">
                <a16:creationId xmlns:a16="http://schemas.microsoft.com/office/drawing/2014/main" xmlns="" id="{9556F4D8-C219-4E58-9B7A-CA6E7F89929A}"/>
              </a:ext>
            </a:extLst>
          </p:cNvPr>
          <p:cNvSpPr txBox="1"/>
          <p:nvPr/>
        </p:nvSpPr>
        <p:spPr>
          <a:xfrm>
            <a:off x="6228184" y="1419622"/>
            <a:ext cx="2808311" cy="3016210"/>
          </a:xfrm>
          <a:prstGeom prst="rect">
            <a:avLst/>
          </a:prstGeom>
        </p:spPr>
        <p:txBody>
          <a:bodyPr vert="horz" wrap="square" lIns="0" tIns="0" rIns="0" bIns="0" rtlCol="0">
            <a:spAutoFit/>
          </a:bodyPr>
          <a:lstStyle/>
          <a:p>
            <a:pPr marL="298450" indent="-285750">
              <a:buFont typeface="Arial" panose="020B0604020202020204" pitchFamily="34" charset="0"/>
              <a:buChar char="•"/>
            </a:pPr>
            <a:r>
              <a:rPr lang="en-GB" sz="1400" dirty="0">
                <a:solidFill>
                  <a:srgbClr val="1D1D1B"/>
                </a:solidFill>
                <a:latin typeface="+mn-lt"/>
                <a:cs typeface="BlissPro"/>
              </a:rPr>
              <a:t>Section 4 of the specification includes the marking criteria and an overview of the tasks (example of a task overview for R048 shown)</a:t>
            </a:r>
          </a:p>
          <a:p>
            <a:pPr marL="12700" algn="l">
              <a:lnSpc>
                <a:spcPct val="100000"/>
              </a:lnSpc>
            </a:pPr>
            <a:endParaRPr lang="en-GB" sz="1400" dirty="0">
              <a:solidFill>
                <a:srgbClr val="1D1D1B"/>
              </a:solidFill>
              <a:latin typeface="+mn-lt"/>
              <a:cs typeface="BlissPro"/>
            </a:endParaRPr>
          </a:p>
          <a:p>
            <a:pPr marL="298450" indent="-285750">
              <a:buFont typeface="Arial" panose="020B0604020202020204" pitchFamily="34" charset="0"/>
              <a:buChar char="•"/>
            </a:pPr>
            <a:endParaRPr lang="en-GB" sz="1400" dirty="0">
              <a:solidFill>
                <a:srgbClr val="1D1D1B"/>
              </a:solidFill>
              <a:latin typeface="+mn-lt"/>
              <a:cs typeface="BlissPro"/>
            </a:endParaRPr>
          </a:p>
          <a:p>
            <a:pPr marL="298450" indent="-285750">
              <a:buFont typeface="Arial" panose="020B0604020202020204" pitchFamily="34" charset="0"/>
              <a:buChar char="•"/>
            </a:pPr>
            <a:r>
              <a:rPr lang="en-GB" sz="1400" dirty="0">
                <a:solidFill>
                  <a:srgbClr val="1D1D1B"/>
                </a:solidFill>
                <a:latin typeface="+mn-lt"/>
                <a:cs typeface="BlissPro"/>
              </a:rPr>
              <a:t>The actual assignment will be released nearer to first teaching but while you do not have the context (brief) yet, the specification and marking criteria lists what they do in each task</a:t>
            </a:r>
          </a:p>
        </p:txBody>
      </p:sp>
      <p:graphicFrame>
        <p:nvGraphicFramePr>
          <p:cNvPr id="5" name="Table 3">
            <a:extLst>
              <a:ext uri="{FF2B5EF4-FFF2-40B4-BE49-F238E27FC236}">
                <a16:creationId xmlns:a16="http://schemas.microsoft.com/office/drawing/2014/main" xmlns="" id="{D486339F-1EBB-4D08-AF87-E181BB2B0B67}"/>
              </a:ext>
            </a:extLst>
          </p:cNvPr>
          <p:cNvGraphicFramePr>
            <a:graphicFrameLocks noGrp="1"/>
          </p:cNvGraphicFramePr>
          <p:nvPr>
            <p:extLst>
              <p:ext uri="{D42A27DB-BD31-4B8C-83A1-F6EECF244321}">
                <p14:modId xmlns:p14="http://schemas.microsoft.com/office/powerpoint/2010/main" xmlns="" val="1851547222"/>
              </p:ext>
            </p:extLst>
          </p:nvPr>
        </p:nvGraphicFramePr>
        <p:xfrm>
          <a:off x="179511" y="1092071"/>
          <a:ext cx="6048673" cy="3671312"/>
        </p:xfrm>
        <a:graphic>
          <a:graphicData uri="http://schemas.openxmlformats.org/drawingml/2006/table">
            <a:tbl>
              <a:tblPr firstRow="1" bandRow="1">
                <a:tableStyleId>{21E4AEA4-8DFA-4A89-87EB-49C32662AFE0}</a:tableStyleId>
              </a:tblPr>
              <a:tblGrid>
                <a:gridCol w="648072">
                  <a:extLst>
                    <a:ext uri="{9D8B030D-6E8A-4147-A177-3AD203B41FA5}">
                      <a16:colId xmlns:a16="http://schemas.microsoft.com/office/drawing/2014/main" xmlns="" val="4050649297"/>
                    </a:ext>
                  </a:extLst>
                </a:gridCol>
                <a:gridCol w="5400601">
                  <a:extLst>
                    <a:ext uri="{9D8B030D-6E8A-4147-A177-3AD203B41FA5}">
                      <a16:colId xmlns:a16="http://schemas.microsoft.com/office/drawing/2014/main" xmlns="" val="2746328609"/>
                    </a:ext>
                  </a:extLst>
                </a:gridCol>
              </a:tblGrid>
              <a:tr h="288032">
                <a:tc gridSpan="2">
                  <a:txBody>
                    <a:bodyPr/>
                    <a:lstStyle/>
                    <a:p>
                      <a:pPr algn="ctr"/>
                      <a:r>
                        <a:rPr lang="en-GB" sz="1200" dirty="0"/>
                        <a:t>R048: Making and testing electronic circuits</a:t>
                      </a:r>
                      <a:endParaRPr lang="en-US" sz="1200" dirty="0"/>
                    </a:p>
                  </a:txBody>
                  <a:tcPr anchor="ctr"/>
                </a:tc>
                <a:tc hMerge="1">
                  <a:txBody>
                    <a:bodyPr/>
                    <a:lstStyle/>
                    <a:p>
                      <a:endParaRPr lang="en-GB" dirty="0"/>
                    </a:p>
                  </a:txBody>
                  <a:tcPr/>
                </a:tc>
                <a:extLst>
                  <a:ext uri="{0D108BD9-81ED-4DB2-BD59-A6C34878D82A}">
                    <a16:rowId xmlns:a16="http://schemas.microsoft.com/office/drawing/2014/main" xmlns="" val="1720321910"/>
                  </a:ext>
                </a:extLst>
              </a:tr>
              <a:tr h="370840">
                <a:tc>
                  <a:txBody>
                    <a:bodyPr/>
                    <a:lstStyle/>
                    <a:p>
                      <a:pPr marL="0" indent="0" algn="ctr">
                        <a:buFontTx/>
                        <a:buNone/>
                      </a:pPr>
                      <a:r>
                        <a:rPr lang="en-GB" sz="1200" b="1" dirty="0"/>
                        <a:t>Task 1</a:t>
                      </a:r>
                      <a:endParaRPr lang="en-US" sz="1200" b="1" dirty="0"/>
                    </a:p>
                  </a:txBody>
                  <a:tcPr anchor="ctr"/>
                </a:tc>
                <a:tc>
                  <a:txBody>
                    <a:bodyPr/>
                    <a:lstStyle/>
                    <a:p>
                      <a:r>
                        <a:rPr lang="en-GB" sz="1200" dirty="0"/>
                        <a:t>You should ensure that students have access to CAD software that is capable of circuit schematic entry, simulation and which can also produce PCB layouts. Component libraries within the software will need to have components required for the circuit in the scenario. As these are common components these should be available in most CAD software. Students will need to show clearly, step by step, how they have used CAD software to schematically enter the circuit, perform simulation and create a PCB layout. This can be done with a series of annotated screen shots which must be individual to each student. Simulation will require component values to be modified with the effects of this being investigated as part of the simulation. Students will need to show both track and component side views of the PCB layout.</a:t>
                      </a:r>
                    </a:p>
                  </a:txBody>
                  <a:tcPr anchor="ctr"/>
                </a:tc>
                <a:extLst>
                  <a:ext uri="{0D108BD9-81ED-4DB2-BD59-A6C34878D82A}">
                    <a16:rowId xmlns:a16="http://schemas.microsoft.com/office/drawing/2014/main" xmlns="" val="3187036866"/>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dirty="0"/>
                        <a:t>Task 2</a:t>
                      </a:r>
                      <a:endParaRPr lang="en-US" sz="1200" b="1" dirty="0"/>
                    </a:p>
                  </a:txBody>
                  <a:tcPr anchor="ctr"/>
                </a:tc>
                <a:tc>
                  <a:txBody>
                    <a:bodyPr/>
                    <a:lstStyle/>
                    <a:p>
                      <a:r>
                        <a:rPr lang="en-GB" sz="1200" dirty="0"/>
                        <a:t>You should ensure that students…….</a:t>
                      </a:r>
                    </a:p>
                  </a:txBody>
                  <a:tcPr anchor="ctr"/>
                </a:tc>
                <a:extLst>
                  <a:ext uri="{0D108BD9-81ED-4DB2-BD59-A6C34878D82A}">
                    <a16:rowId xmlns:a16="http://schemas.microsoft.com/office/drawing/2014/main" xmlns="" val="3020282654"/>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dirty="0"/>
                        <a:t>Task 3</a:t>
                      </a:r>
                      <a:endParaRPr lang="en-US" sz="1200" b="1" dirty="0"/>
                    </a:p>
                    <a:p>
                      <a:pPr marL="0" indent="0" algn="ctr">
                        <a:buFontTx/>
                        <a:buNone/>
                      </a:pPr>
                      <a:endParaRPr lang="en-US" sz="1200" dirty="0"/>
                    </a:p>
                  </a:txBody>
                  <a:tcPr anchor="ctr"/>
                </a:tc>
                <a:tc>
                  <a:txBody>
                    <a:bodyPr/>
                    <a:lstStyle/>
                    <a:p>
                      <a:r>
                        <a:rPr lang="en-GB" sz="1200" dirty="0"/>
                        <a:t>You should ensure that students…….</a:t>
                      </a:r>
                    </a:p>
                  </a:txBody>
                  <a:tcPr anchor="ctr"/>
                </a:tc>
                <a:extLst>
                  <a:ext uri="{0D108BD9-81ED-4DB2-BD59-A6C34878D82A}">
                    <a16:rowId xmlns:a16="http://schemas.microsoft.com/office/drawing/2014/main" xmlns="" val="2587449222"/>
                  </a:ext>
                </a:extLst>
              </a:tr>
            </a:tbl>
          </a:graphicData>
        </a:graphic>
      </p:graphicFrame>
    </p:spTree>
    <p:extLst>
      <p:ext uri="{BB962C8B-B14F-4D97-AF65-F5344CB8AC3E}">
        <p14:creationId xmlns:p14="http://schemas.microsoft.com/office/powerpoint/2010/main" xmlns="" val="1181135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2960253" y="439200"/>
            <a:ext cx="3223494" cy="276999"/>
          </a:xfrm>
        </p:spPr>
        <p:txBody>
          <a:bodyPr/>
          <a:lstStyle/>
          <a:p>
            <a:pPr algn="ctr"/>
            <a:r>
              <a:rPr lang="en-GB" b="1" dirty="0">
                <a:solidFill>
                  <a:srgbClr val="000000"/>
                </a:solidFill>
                <a:effectLst/>
                <a:latin typeface="+mn-lt"/>
                <a:ea typeface="Times New Roman" panose="02020603050405020304" pitchFamily="18" charset="0"/>
              </a:rPr>
              <a:t>Results and grading</a:t>
            </a:r>
            <a:endParaRPr lang="en-GB" b="1" dirty="0">
              <a:latin typeface="+mn-lt"/>
            </a:endParaRPr>
          </a:p>
        </p:txBody>
      </p:sp>
      <p:sp>
        <p:nvSpPr>
          <p:cNvPr id="17" name="TextBox 16">
            <a:extLst>
              <a:ext uri="{FF2B5EF4-FFF2-40B4-BE49-F238E27FC236}">
                <a16:creationId xmlns:a16="http://schemas.microsoft.com/office/drawing/2014/main" xmlns="" id="{47B90A38-226A-49C0-A4D1-9C0E52451E95}"/>
              </a:ext>
            </a:extLst>
          </p:cNvPr>
          <p:cNvSpPr txBox="1"/>
          <p:nvPr/>
        </p:nvSpPr>
        <p:spPr>
          <a:xfrm>
            <a:off x="307268" y="866582"/>
            <a:ext cx="8729228" cy="523220"/>
          </a:xfrm>
          <a:prstGeom prst="rect">
            <a:avLst/>
          </a:prstGeom>
          <a:noFill/>
        </p:spPr>
        <p:txBody>
          <a:bodyPr wrap="square">
            <a:spAutoFit/>
          </a:bodyPr>
          <a:lstStyle/>
          <a:p>
            <a:pPr>
              <a:spcAft>
                <a:spcPts val="0"/>
              </a:spcAft>
            </a:pPr>
            <a:r>
              <a:rPr lang="en-GB" sz="1400" dirty="0">
                <a:effectLst/>
                <a:latin typeface="+mn-lt"/>
                <a:ea typeface="Times New Roman" panose="02020603050405020304" pitchFamily="18" charset="0"/>
                <a:cs typeface="Times New Roman" panose="02020603050405020304" pitchFamily="18" charset="0"/>
              </a:rPr>
              <a:t>Results and grading are very similar to our current qualifications with the exception of the new terminal requirement for the exam – the exam taken in the final series will always count towards the qualification</a:t>
            </a:r>
          </a:p>
        </p:txBody>
      </p:sp>
      <p:sp>
        <p:nvSpPr>
          <p:cNvPr id="39" name="Rectangle: Rounded Corners 38">
            <a:extLst>
              <a:ext uri="{FF2B5EF4-FFF2-40B4-BE49-F238E27FC236}">
                <a16:creationId xmlns:a16="http://schemas.microsoft.com/office/drawing/2014/main" xmlns="" id="{E23E8DF1-AF5B-4E11-9A56-7E951BBB6146}"/>
              </a:ext>
            </a:extLst>
          </p:cNvPr>
          <p:cNvSpPr/>
          <p:nvPr/>
        </p:nvSpPr>
        <p:spPr>
          <a:xfrm>
            <a:off x="307268" y="1437606"/>
            <a:ext cx="936104" cy="948623"/>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dirty="0">
                <a:solidFill>
                  <a:schemeClr val="bg1"/>
                </a:solidFill>
                <a:effectLst/>
                <a:ea typeface="Calibri" panose="020F0502020204030204" pitchFamily="34" charset="0"/>
                <a:cs typeface="Times New Roman" panose="02020603050405020304" pitchFamily="18" charset="0"/>
              </a:rPr>
              <a:t>Level 1</a:t>
            </a:r>
            <a:endParaRPr lang="en-GB" sz="1050" dirty="0">
              <a:solidFill>
                <a:schemeClr val="bg1"/>
              </a:solidFill>
              <a:effectLst/>
              <a:ea typeface="Calibri" panose="020F0502020204030204" pitchFamily="34" charset="0"/>
              <a:cs typeface="Times New Roman" panose="02020603050405020304" pitchFamily="18" charset="0"/>
            </a:endParaRPr>
          </a:p>
        </p:txBody>
      </p:sp>
      <p:sp>
        <p:nvSpPr>
          <p:cNvPr id="40" name="Rectangle: Rounded Corners 39">
            <a:extLst>
              <a:ext uri="{FF2B5EF4-FFF2-40B4-BE49-F238E27FC236}">
                <a16:creationId xmlns:a16="http://schemas.microsoft.com/office/drawing/2014/main" xmlns="" id="{E128C990-5AE1-4BB3-BBC3-2CC96AE4AF0E}"/>
              </a:ext>
            </a:extLst>
          </p:cNvPr>
          <p:cNvSpPr/>
          <p:nvPr/>
        </p:nvSpPr>
        <p:spPr>
          <a:xfrm>
            <a:off x="307268" y="2460267"/>
            <a:ext cx="936104" cy="1231443"/>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dirty="0">
                <a:solidFill>
                  <a:schemeClr val="bg1"/>
                </a:solidFill>
                <a:effectLst/>
                <a:ea typeface="Calibri" panose="020F0502020204030204" pitchFamily="34" charset="0"/>
                <a:cs typeface="Times New Roman" panose="02020603050405020304" pitchFamily="18" charset="0"/>
              </a:rPr>
              <a:t>Level 2</a:t>
            </a:r>
            <a:endParaRPr lang="en-GB" sz="1050" dirty="0">
              <a:solidFill>
                <a:schemeClr val="bg1"/>
              </a:solidFill>
              <a:effectLst/>
              <a:ea typeface="Calibri" panose="020F0502020204030204" pitchFamily="34" charset="0"/>
              <a:cs typeface="Times New Roman" panose="02020603050405020304" pitchFamily="18" charset="0"/>
            </a:endParaRPr>
          </a:p>
        </p:txBody>
      </p:sp>
      <p:sp>
        <p:nvSpPr>
          <p:cNvPr id="43" name="Rectangle: Rounded Corners 42">
            <a:extLst>
              <a:ext uri="{FF2B5EF4-FFF2-40B4-BE49-F238E27FC236}">
                <a16:creationId xmlns:a16="http://schemas.microsoft.com/office/drawing/2014/main" xmlns="" id="{AD637CE2-9FA0-4411-AD7D-75B88F2D8A92}"/>
              </a:ext>
            </a:extLst>
          </p:cNvPr>
          <p:cNvSpPr/>
          <p:nvPr/>
        </p:nvSpPr>
        <p:spPr>
          <a:xfrm>
            <a:off x="1318196" y="1437606"/>
            <a:ext cx="1642057" cy="939443"/>
          </a:xfrm>
          <a:prstGeom prst="roundRect">
            <a:avLst/>
          </a:prstGeom>
          <a:solidFill>
            <a:srgbClr val="E6E6E6"/>
          </a:solidFill>
          <a:ln>
            <a:solidFill>
              <a:srgbClr val="E6E6E6"/>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dirty="0">
                <a:effectLst/>
                <a:ea typeface="Calibri" panose="020F0502020204030204" pitchFamily="34" charset="0"/>
                <a:cs typeface="Times New Roman" panose="02020603050405020304" pitchFamily="18" charset="0"/>
              </a:rPr>
              <a:t>Pass</a:t>
            </a:r>
          </a:p>
          <a:p>
            <a:pPr algn="ctr">
              <a:lnSpc>
                <a:spcPct val="107000"/>
              </a:lnSpc>
              <a:spcAft>
                <a:spcPts val="800"/>
              </a:spcAft>
            </a:pPr>
            <a:r>
              <a:rPr lang="en-GB" sz="1200" dirty="0">
                <a:ea typeface="Calibri" panose="020F0502020204030204" pitchFamily="34" charset="0"/>
                <a:cs typeface="Times New Roman" panose="02020603050405020304" pitchFamily="18" charset="0"/>
              </a:rPr>
              <a:t>Merit</a:t>
            </a:r>
          </a:p>
          <a:p>
            <a:pPr algn="ctr">
              <a:lnSpc>
                <a:spcPct val="107000"/>
              </a:lnSpc>
              <a:spcAft>
                <a:spcPts val="800"/>
              </a:spcAft>
            </a:pPr>
            <a:r>
              <a:rPr lang="en-GB" sz="1200" dirty="0">
                <a:effectLst/>
                <a:ea typeface="Calibri" panose="020F0502020204030204" pitchFamily="34" charset="0"/>
                <a:cs typeface="Times New Roman" panose="02020603050405020304" pitchFamily="18" charset="0"/>
              </a:rPr>
              <a:t>Distinction</a:t>
            </a:r>
            <a:endParaRPr lang="en-GB" sz="1000" dirty="0">
              <a:effectLst/>
              <a:ea typeface="Calibri" panose="020F0502020204030204" pitchFamily="34"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xmlns="" id="{B1924A0E-D016-4AB0-8E8D-CBA5EA7ADAF1}"/>
              </a:ext>
            </a:extLst>
          </p:cNvPr>
          <p:cNvSpPr/>
          <p:nvPr/>
        </p:nvSpPr>
        <p:spPr>
          <a:xfrm>
            <a:off x="1308324" y="2483950"/>
            <a:ext cx="1642057" cy="1243728"/>
          </a:xfrm>
          <a:prstGeom prst="roundRect">
            <a:avLst/>
          </a:prstGeom>
          <a:solidFill>
            <a:srgbClr val="E6E6E6"/>
          </a:solidFill>
          <a:ln>
            <a:solidFill>
              <a:srgbClr val="E6E6E6"/>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dirty="0">
                <a:effectLst/>
                <a:ea typeface="Calibri" panose="020F0502020204030204" pitchFamily="34" charset="0"/>
                <a:cs typeface="Times New Roman" panose="02020603050405020304" pitchFamily="18" charset="0"/>
              </a:rPr>
              <a:t>Pass</a:t>
            </a:r>
          </a:p>
          <a:p>
            <a:pPr algn="ctr">
              <a:lnSpc>
                <a:spcPct val="107000"/>
              </a:lnSpc>
              <a:spcAft>
                <a:spcPts val="800"/>
              </a:spcAft>
            </a:pPr>
            <a:r>
              <a:rPr lang="en-GB" sz="1200" dirty="0">
                <a:ea typeface="Calibri" panose="020F0502020204030204" pitchFamily="34" charset="0"/>
                <a:cs typeface="Times New Roman" panose="02020603050405020304" pitchFamily="18" charset="0"/>
              </a:rPr>
              <a:t>Merit</a:t>
            </a:r>
          </a:p>
          <a:p>
            <a:pPr algn="ctr">
              <a:lnSpc>
                <a:spcPct val="107000"/>
              </a:lnSpc>
              <a:spcAft>
                <a:spcPts val="800"/>
              </a:spcAft>
            </a:pPr>
            <a:r>
              <a:rPr lang="en-GB" sz="1200" dirty="0">
                <a:effectLst/>
                <a:ea typeface="Calibri" panose="020F0502020204030204" pitchFamily="34" charset="0"/>
                <a:cs typeface="Times New Roman" panose="02020603050405020304" pitchFamily="18" charset="0"/>
              </a:rPr>
              <a:t>Distinction</a:t>
            </a:r>
          </a:p>
          <a:p>
            <a:pPr algn="ctr">
              <a:lnSpc>
                <a:spcPct val="107000"/>
              </a:lnSpc>
              <a:spcAft>
                <a:spcPts val="800"/>
              </a:spcAft>
            </a:pPr>
            <a:r>
              <a:rPr lang="en-GB" sz="1200" dirty="0">
                <a:ea typeface="Calibri" panose="020F0502020204030204" pitchFamily="34" charset="0"/>
                <a:cs typeface="Times New Roman" panose="02020603050405020304" pitchFamily="18" charset="0"/>
              </a:rPr>
              <a:t>Distinction*</a:t>
            </a:r>
            <a:endParaRPr lang="en-GB" sz="1000" dirty="0">
              <a:effectLst/>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xmlns="" id="{651B2AFB-E453-437D-8F35-9335C1B0EC1B}"/>
              </a:ext>
            </a:extLst>
          </p:cNvPr>
          <p:cNvSpPr txBox="1"/>
          <p:nvPr/>
        </p:nvSpPr>
        <p:spPr>
          <a:xfrm>
            <a:off x="3058982" y="1732438"/>
            <a:ext cx="5786299" cy="1815882"/>
          </a:xfrm>
          <a:prstGeom prst="rect">
            <a:avLst/>
          </a:prstGeom>
          <a:noFill/>
        </p:spPr>
        <p:txBody>
          <a:bodyPr wrap="square">
            <a:spAutoFit/>
          </a:bodyPr>
          <a:lstStyle/>
          <a:p>
            <a:pPr marL="171450" indent="-171450">
              <a:spcAft>
                <a:spcPts val="0"/>
              </a:spcAft>
              <a:buFont typeface="Arial" panose="020B0604020202020204" pitchFamily="34" charset="0"/>
              <a:buChar char="•"/>
            </a:pPr>
            <a:r>
              <a:rPr lang="en-GB" sz="1400" dirty="0">
                <a:effectLst/>
                <a:latin typeface="+mn-lt"/>
                <a:ea typeface="Times New Roman" panose="02020603050405020304" pitchFamily="18" charset="0"/>
                <a:cs typeface="Times New Roman" panose="02020603050405020304" pitchFamily="18" charset="0"/>
              </a:rPr>
              <a:t>The best of any multiple attempts of the NEA units are used towards the overall qualification</a:t>
            </a:r>
          </a:p>
          <a:p>
            <a:pPr marL="171450" indent="-171450">
              <a:spcAft>
                <a:spcPts val="0"/>
              </a:spcAft>
              <a:buFont typeface="Arial" panose="020B0604020202020204" pitchFamily="34" charset="0"/>
              <a:buChar char="•"/>
            </a:pPr>
            <a:r>
              <a:rPr lang="en-GB" sz="1400" dirty="0">
                <a:latin typeface="+mn-lt"/>
                <a:ea typeface="Times New Roman" panose="02020603050405020304" pitchFamily="18" charset="0"/>
                <a:cs typeface="Times New Roman" panose="02020603050405020304" pitchFamily="18" charset="0"/>
              </a:rPr>
              <a:t>The result of the exam taken in the final series (when certificating) is </a:t>
            </a:r>
            <a:r>
              <a:rPr lang="en-GB" sz="1400" dirty="0">
                <a:effectLst/>
                <a:latin typeface="+mn-lt"/>
                <a:ea typeface="Times New Roman" panose="02020603050405020304" pitchFamily="18" charset="0"/>
                <a:cs typeface="Times New Roman" panose="02020603050405020304" pitchFamily="18" charset="0"/>
              </a:rPr>
              <a:t>used towards the overall qualification</a:t>
            </a:r>
          </a:p>
          <a:p>
            <a:pPr marL="171450" indent="-171450">
              <a:spcAft>
                <a:spcPts val="0"/>
              </a:spcAft>
              <a:buFont typeface="Arial" panose="020B0604020202020204" pitchFamily="34" charset="0"/>
              <a:buChar char="•"/>
            </a:pPr>
            <a:r>
              <a:rPr lang="en-GB" sz="1400" dirty="0">
                <a:latin typeface="+mn-lt"/>
                <a:ea typeface="Times New Roman" panose="02020603050405020304" pitchFamily="18" charset="0"/>
                <a:cs typeface="Times New Roman" panose="02020603050405020304" pitchFamily="18" charset="0"/>
              </a:rPr>
              <a:t>‘Every Mark Counts’ – all marks gained contribute to the full qualification – even if the unit result was a ‘u’ (unclassified)</a:t>
            </a:r>
          </a:p>
          <a:p>
            <a:pPr marL="171450" indent="-171450">
              <a:spcAft>
                <a:spcPts val="0"/>
              </a:spcAft>
              <a:buFont typeface="Arial" panose="020B0604020202020204" pitchFamily="34" charset="0"/>
              <a:buChar char="•"/>
            </a:pPr>
            <a:r>
              <a:rPr lang="en-GB" sz="1400" dirty="0">
                <a:effectLst/>
                <a:latin typeface="+mn-lt"/>
                <a:ea typeface="Times New Roman" panose="02020603050405020304" pitchFamily="18" charset="0"/>
                <a:cs typeface="Times New Roman" panose="02020603050405020304" pitchFamily="18" charset="0"/>
              </a:rPr>
              <a:t>The uni</a:t>
            </a:r>
            <a:r>
              <a:rPr lang="en-GB" sz="1400" dirty="0">
                <a:latin typeface="+mn-lt"/>
                <a:ea typeface="Times New Roman" panose="02020603050405020304" pitchFamily="18" charset="0"/>
                <a:cs typeface="Times New Roman" panose="02020603050405020304" pitchFamily="18" charset="0"/>
              </a:rPr>
              <a:t>form marks (UMS) from the three units are simply added together to give a final mark out of 200</a:t>
            </a:r>
            <a:endParaRPr lang="en-GB" sz="1400" dirty="0">
              <a:effectLst/>
              <a:latin typeface="+mn-lt"/>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ACAB8FF5-3531-45CE-891F-FB1D61265656}"/>
              </a:ext>
            </a:extLst>
          </p:cNvPr>
          <p:cNvGraphicFramePr>
            <a:graphicFrameLocks noGrp="1"/>
          </p:cNvGraphicFramePr>
          <p:nvPr/>
        </p:nvGraphicFramePr>
        <p:xfrm>
          <a:off x="375977" y="3890957"/>
          <a:ext cx="8591810" cy="944880"/>
        </p:xfrm>
        <a:graphic>
          <a:graphicData uri="http://schemas.openxmlformats.org/drawingml/2006/table">
            <a:tbl>
              <a:tblPr firstRow="1" bandRow="1">
                <a:tableStyleId>{21E4AEA4-8DFA-4A89-87EB-49C32662AFE0}</a:tableStyleId>
              </a:tblPr>
              <a:tblGrid>
                <a:gridCol w="930162">
                  <a:extLst>
                    <a:ext uri="{9D8B030D-6E8A-4147-A177-3AD203B41FA5}">
                      <a16:colId xmlns:a16="http://schemas.microsoft.com/office/drawing/2014/main" xmlns="" val="4234333571"/>
                    </a:ext>
                  </a:extLst>
                </a:gridCol>
                <a:gridCol w="889877">
                  <a:extLst>
                    <a:ext uri="{9D8B030D-6E8A-4147-A177-3AD203B41FA5}">
                      <a16:colId xmlns:a16="http://schemas.microsoft.com/office/drawing/2014/main" xmlns="" val="2320309544"/>
                    </a:ext>
                  </a:extLst>
                </a:gridCol>
                <a:gridCol w="964033">
                  <a:extLst>
                    <a:ext uri="{9D8B030D-6E8A-4147-A177-3AD203B41FA5}">
                      <a16:colId xmlns:a16="http://schemas.microsoft.com/office/drawing/2014/main" xmlns="" val="4011790887"/>
                    </a:ext>
                  </a:extLst>
                </a:gridCol>
                <a:gridCol w="889877">
                  <a:extLst>
                    <a:ext uri="{9D8B030D-6E8A-4147-A177-3AD203B41FA5}">
                      <a16:colId xmlns:a16="http://schemas.microsoft.com/office/drawing/2014/main" xmlns="" val="1591162083"/>
                    </a:ext>
                  </a:extLst>
                </a:gridCol>
                <a:gridCol w="954122">
                  <a:extLst>
                    <a:ext uri="{9D8B030D-6E8A-4147-A177-3AD203B41FA5}">
                      <a16:colId xmlns:a16="http://schemas.microsoft.com/office/drawing/2014/main" xmlns="" val="4078557410"/>
                    </a:ext>
                  </a:extLst>
                </a:gridCol>
                <a:gridCol w="936104">
                  <a:extLst>
                    <a:ext uri="{9D8B030D-6E8A-4147-A177-3AD203B41FA5}">
                      <a16:colId xmlns:a16="http://schemas.microsoft.com/office/drawing/2014/main" xmlns="" val="3258718010"/>
                    </a:ext>
                  </a:extLst>
                </a:gridCol>
                <a:gridCol w="936104">
                  <a:extLst>
                    <a:ext uri="{9D8B030D-6E8A-4147-A177-3AD203B41FA5}">
                      <a16:colId xmlns:a16="http://schemas.microsoft.com/office/drawing/2014/main" xmlns="" val="711023800"/>
                    </a:ext>
                  </a:extLst>
                </a:gridCol>
                <a:gridCol w="864096">
                  <a:extLst>
                    <a:ext uri="{9D8B030D-6E8A-4147-A177-3AD203B41FA5}">
                      <a16:colId xmlns:a16="http://schemas.microsoft.com/office/drawing/2014/main" xmlns="" val="1175315919"/>
                    </a:ext>
                  </a:extLst>
                </a:gridCol>
                <a:gridCol w="1227435">
                  <a:extLst>
                    <a:ext uri="{9D8B030D-6E8A-4147-A177-3AD203B41FA5}">
                      <a16:colId xmlns:a16="http://schemas.microsoft.com/office/drawing/2014/main" xmlns="" val="2811471535"/>
                    </a:ext>
                  </a:extLst>
                </a:gridCol>
              </a:tblGrid>
              <a:tr h="274320">
                <a:tc rowSpan="2">
                  <a:txBody>
                    <a:bodyPr/>
                    <a:lstStyle/>
                    <a:p>
                      <a:pPr algn="ctr"/>
                      <a:r>
                        <a:rPr lang="en-GB" sz="1000" dirty="0"/>
                        <a:t>Max Uniform Mark</a:t>
                      </a:r>
                    </a:p>
                  </a:txBody>
                  <a:tcPr anchor="ctr"/>
                </a:tc>
                <a:tc gridSpan="7">
                  <a:txBody>
                    <a:bodyPr/>
                    <a:lstStyle/>
                    <a:p>
                      <a:r>
                        <a:rPr lang="en-GB" sz="1200" dirty="0"/>
                        <a:t>Qualification grade</a:t>
                      </a:r>
                      <a:endParaRPr lang="en-US"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US" sz="1000" dirty="0"/>
                    </a:p>
                  </a:txBody>
                  <a:tcPr anchor="ctr"/>
                </a:tc>
                <a:extLst>
                  <a:ext uri="{0D108BD9-81ED-4DB2-BD59-A6C34878D82A}">
                    <a16:rowId xmlns:a16="http://schemas.microsoft.com/office/drawing/2014/main" xmlns="" val="1167078034"/>
                  </a:ext>
                </a:extLst>
              </a:tr>
              <a:tr h="274320">
                <a:tc vMerge="1">
                  <a:txBody>
                    <a:bodyPr/>
                    <a:lstStyle/>
                    <a:p>
                      <a:endParaRPr lang="en-GB"/>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t>Distinction* at Level 2</a:t>
                      </a:r>
                      <a:endParaRPr lang="en-US" sz="1000" dirty="0"/>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t>Distinction at Level 2</a:t>
                      </a:r>
                      <a:endParaRPr lang="en-US" sz="1000" dirty="0"/>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u="none" strike="noStrike" baseline="0" dirty="0">
                          <a:solidFill>
                            <a:schemeClr val="dk1"/>
                          </a:solidFill>
                          <a:latin typeface="+mn-lt"/>
                          <a:ea typeface="+mn-ea"/>
                          <a:cs typeface="+mn-cs"/>
                        </a:rPr>
                        <a:t>Merit at Level 2 </a:t>
                      </a:r>
                      <a:endParaRPr lang="en-US" sz="1000" dirty="0"/>
                    </a:p>
                  </a:txBody>
                  <a:tcPr anchor="ctr"/>
                </a:tc>
                <a:tc>
                  <a:txBody>
                    <a:bodyPr/>
                    <a:lstStyle/>
                    <a:p>
                      <a:pPr algn="ctr"/>
                      <a:r>
                        <a:rPr lang="en-GB" sz="1000" b="0" i="0" u="none" strike="noStrike" baseline="0" dirty="0">
                          <a:solidFill>
                            <a:schemeClr val="dk1"/>
                          </a:solidFill>
                          <a:latin typeface="+mn-lt"/>
                          <a:ea typeface="+mn-ea"/>
                          <a:cs typeface="+mn-cs"/>
                        </a:rPr>
                        <a:t>Pass at </a:t>
                      </a:r>
                    </a:p>
                    <a:p>
                      <a:pPr algn="ctr"/>
                      <a:r>
                        <a:rPr lang="en-GB" sz="1000" b="0" i="0" u="none" strike="noStrike" baseline="0" dirty="0">
                          <a:solidFill>
                            <a:schemeClr val="dk1"/>
                          </a:solidFill>
                          <a:latin typeface="+mn-lt"/>
                          <a:ea typeface="+mn-ea"/>
                          <a:cs typeface="+mn-cs"/>
                        </a:rPr>
                        <a:t>Level 2</a:t>
                      </a:r>
                      <a:endParaRPr lang="en-US" sz="1000" dirty="0"/>
                    </a:p>
                  </a:txBody>
                  <a:tcPr anchor="ctr"/>
                </a:tc>
                <a:tc>
                  <a:txBody>
                    <a:bodyPr/>
                    <a:lstStyle/>
                    <a:p>
                      <a:pPr algn="ctr"/>
                      <a:r>
                        <a:rPr lang="en-GB" sz="1000" b="0" i="0" u="none" strike="noStrike" baseline="0" dirty="0">
                          <a:solidFill>
                            <a:schemeClr val="dk1"/>
                          </a:solidFill>
                          <a:latin typeface="+mn-lt"/>
                          <a:ea typeface="+mn-ea"/>
                          <a:cs typeface="+mn-cs"/>
                        </a:rPr>
                        <a:t>Distinction at Level 1</a:t>
                      </a:r>
                      <a:endParaRPr lang="en-US" sz="1000" dirty="0"/>
                    </a:p>
                  </a:txBody>
                  <a:tcPr anchor="ctr"/>
                </a:tc>
                <a:tc>
                  <a:txBody>
                    <a:bodyPr/>
                    <a:lstStyle/>
                    <a:p>
                      <a:pPr algn="ctr"/>
                      <a:r>
                        <a:rPr lang="en-GB" sz="1000" b="0" i="0" u="none" strike="noStrike" baseline="0" dirty="0">
                          <a:solidFill>
                            <a:schemeClr val="dk1"/>
                          </a:solidFill>
                          <a:latin typeface="+mn-lt"/>
                          <a:ea typeface="+mn-ea"/>
                          <a:cs typeface="+mn-cs"/>
                        </a:rPr>
                        <a:t>Merit at Level 1</a:t>
                      </a:r>
                      <a:endParaRPr lang="en-US" sz="1000" dirty="0"/>
                    </a:p>
                  </a:txBody>
                  <a:tcPr anchor="ctr"/>
                </a:tc>
                <a:tc>
                  <a:txBody>
                    <a:bodyPr/>
                    <a:lstStyle/>
                    <a:p>
                      <a:pPr algn="ctr"/>
                      <a:r>
                        <a:rPr lang="en-GB" sz="1000" b="0" i="0" u="none" strike="noStrike" baseline="0" dirty="0">
                          <a:solidFill>
                            <a:schemeClr val="dk1"/>
                          </a:solidFill>
                          <a:latin typeface="+mn-lt"/>
                          <a:ea typeface="+mn-ea"/>
                          <a:cs typeface="+mn-cs"/>
                        </a:rPr>
                        <a:t>Pass at Level 1</a:t>
                      </a:r>
                      <a:endParaRPr lang="en-US" sz="1000" dirty="0"/>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t>Unclassified (U)</a:t>
                      </a:r>
                    </a:p>
                  </a:txBody>
                  <a:tcPr anchor="ctr"/>
                </a:tc>
                <a:extLst>
                  <a:ext uri="{0D108BD9-81ED-4DB2-BD59-A6C34878D82A}">
                    <a16:rowId xmlns:a16="http://schemas.microsoft.com/office/drawing/2014/main" xmlns="" val="3947452846"/>
                  </a:ext>
                </a:extLst>
              </a:tr>
              <a:tr h="274320">
                <a:tc>
                  <a:txBody>
                    <a:bodyPr/>
                    <a:lstStyle/>
                    <a:p>
                      <a:pPr algn="ctr"/>
                      <a:r>
                        <a:rPr lang="en-GB" sz="1000" b="1" dirty="0"/>
                        <a:t>200</a:t>
                      </a:r>
                    </a:p>
                  </a:txBody>
                  <a:tcPr anchor="ctr"/>
                </a:tc>
                <a:tc>
                  <a:txBody>
                    <a:bodyPr/>
                    <a:lstStyle/>
                    <a:p>
                      <a:pPr algn="ctr"/>
                      <a:r>
                        <a:rPr lang="en-US" sz="1000" dirty="0"/>
                        <a:t>180</a:t>
                      </a:r>
                    </a:p>
                  </a:txBody>
                  <a:tcPr anchor="ctr"/>
                </a:tc>
                <a:tc>
                  <a:txBody>
                    <a:bodyPr/>
                    <a:lstStyle/>
                    <a:p>
                      <a:pPr algn="ctr"/>
                      <a:r>
                        <a:rPr lang="en-US" sz="1000" dirty="0"/>
                        <a:t>160</a:t>
                      </a:r>
                    </a:p>
                  </a:txBody>
                  <a:tcPr anchor="ctr"/>
                </a:tc>
                <a:tc>
                  <a:txBody>
                    <a:bodyPr/>
                    <a:lstStyle/>
                    <a:p>
                      <a:pPr algn="ctr"/>
                      <a:r>
                        <a:rPr lang="en-US" sz="1000" dirty="0"/>
                        <a:t>140</a:t>
                      </a:r>
                    </a:p>
                  </a:txBody>
                  <a:tcPr anchor="ctr"/>
                </a:tc>
                <a:tc>
                  <a:txBody>
                    <a:bodyPr/>
                    <a:lstStyle/>
                    <a:p>
                      <a:pPr algn="ctr"/>
                      <a:r>
                        <a:rPr lang="en-US" sz="1000" dirty="0"/>
                        <a:t>120</a:t>
                      </a:r>
                    </a:p>
                  </a:txBody>
                  <a:tcPr anchor="ctr"/>
                </a:tc>
                <a:tc>
                  <a:txBody>
                    <a:bodyPr/>
                    <a:lstStyle/>
                    <a:p>
                      <a:pPr algn="ctr"/>
                      <a:r>
                        <a:rPr lang="en-US" sz="1000" dirty="0"/>
                        <a:t>100</a:t>
                      </a:r>
                    </a:p>
                  </a:txBody>
                  <a:tcPr anchor="ctr"/>
                </a:tc>
                <a:tc>
                  <a:txBody>
                    <a:bodyPr/>
                    <a:lstStyle/>
                    <a:p>
                      <a:pPr algn="ctr"/>
                      <a:r>
                        <a:rPr lang="en-US" sz="1000" dirty="0"/>
                        <a:t>80</a:t>
                      </a:r>
                    </a:p>
                  </a:txBody>
                  <a:tcPr anchor="ctr"/>
                </a:tc>
                <a:tc>
                  <a:txBody>
                    <a:bodyPr/>
                    <a:lstStyle/>
                    <a:p>
                      <a:pPr algn="ctr"/>
                      <a:r>
                        <a:rPr lang="en-US" sz="1000" dirty="0"/>
                        <a:t>60</a:t>
                      </a:r>
                    </a:p>
                  </a:txBody>
                  <a:tcPr anchor="ctr"/>
                </a:tc>
                <a:tc>
                  <a:txBody>
                    <a:bodyPr/>
                    <a:lstStyle/>
                    <a:p>
                      <a:pPr algn="ctr"/>
                      <a:r>
                        <a:rPr lang="en-US" sz="1000" dirty="0"/>
                        <a:t>0</a:t>
                      </a:r>
                    </a:p>
                  </a:txBody>
                  <a:tcPr anchor="ctr"/>
                </a:tc>
                <a:extLst>
                  <a:ext uri="{0D108BD9-81ED-4DB2-BD59-A6C34878D82A}">
                    <a16:rowId xmlns:a16="http://schemas.microsoft.com/office/drawing/2014/main" xmlns="" val="2223195496"/>
                  </a:ext>
                </a:extLst>
              </a:tr>
            </a:tbl>
          </a:graphicData>
        </a:graphic>
      </p:graphicFrame>
    </p:spTree>
    <p:extLst>
      <p:ext uri="{BB962C8B-B14F-4D97-AF65-F5344CB8AC3E}">
        <p14:creationId xmlns:p14="http://schemas.microsoft.com/office/powerpoint/2010/main" xmlns="" val="2946460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2960253" y="439200"/>
            <a:ext cx="3223494" cy="276999"/>
          </a:xfrm>
        </p:spPr>
        <p:txBody>
          <a:bodyPr/>
          <a:lstStyle/>
          <a:p>
            <a:pPr algn="ctr"/>
            <a:r>
              <a:rPr lang="en-GB" b="1" dirty="0">
                <a:solidFill>
                  <a:srgbClr val="000000"/>
                </a:solidFill>
                <a:effectLst/>
                <a:latin typeface="+mn-lt"/>
                <a:ea typeface="Times New Roman" panose="02020603050405020304" pitchFamily="18" charset="0"/>
              </a:rPr>
              <a:t>Timeline of availability</a:t>
            </a:r>
            <a:endParaRPr lang="en-GB" b="1" dirty="0">
              <a:latin typeface="+mn-lt"/>
            </a:endParaRPr>
          </a:p>
        </p:txBody>
      </p:sp>
      <p:sp>
        <p:nvSpPr>
          <p:cNvPr id="5" name="TextBox 4">
            <a:extLst>
              <a:ext uri="{FF2B5EF4-FFF2-40B4-BE49-F238E27FC236}">
                <a16:creationId xmlns:a16="http://schemas.microsoft.com/office/drawing/2014/main" xmlns="" id="{212FC160-6CFE-4423-B5E8-C35F5F549B0F}"/>
              </a:ext>
            </a:extLst>
          </p:cNvPr>
          <p:cNvSpPr txBox="1"/>
          <p:nvPr/>
        </p:nvSpPr>
        <p:spPr>
          <a:xfrm>
            <a:off x="2267744" y="1211867"/>
            <a:ext cx="6552728" cy="1477328"/>
          </a:xfrm>
          <a:prstGeom prst="rect">
            <a:avLst/>
          </a:prstGeom>
        </p:spPr>
        <p:txBody>
          <a:bodyPr vert="horz" wrap="square" lIns="0" tIns="0" rIns="0" bIns="0" rtlCol="0">
            <a:spAutoFit/>
          </a:bodyPr>
          <a:lstStyle/>
          <a:p>
            <a:pPr marL="12700" algn="l">
              <a:lnSpc>
                <a:spcPct val="100000"/>
              </a:lnSpc>
            </a:pPr>
            <a:r>
              <a:rPr lang="en-GB" sz="1200" b="1" u="sng" dirty="0">
                <a:solidFill>
                  <a:srgbClr val="1D1D1B"/>
                </a:solidFill>
                <a:latin typeface="+mn-lt"/>
                <a:cs typeface="BlissPro"/>
              </a:rPr>
              <a:t>Current specifications</a:t>
            </a:r>
          </a:p>
          <a:p>
            <a:pPr marL="12700" algn="l">
              <a:lnSpc>
                <a:spcPct val="100000"/>
              </a:lnSpc>
            </a:pPr>
            <a:r>
              <a:rPr lang="en-GB" sz="1200" b="1" dirty="0">
                <a:solidFill>
                  <a:srgbClr val="1D1D1B"/>
                </a:solidFill>
                <a:latin typeface="+mn-lt"/>
                <a:cs typeface="BlissPro"/>
              </a:rPr>
              <a:t>June 2023 </a:t>
            </a:r>
          </a:p>
          <a:p>
            <a:pPr marL="298450" indent="-285750" algn="l">
              <a:lnSpc>
                <a:spcPct val="100000"/>
              </a:lnSpc>
              <a:buFont typeface="Arial" panose="020B0604020202020204" pitchFamily="34" charset="0"/>
              <a:buChar char="•"/>
            </a:pPr>
            <a:r>
              <a:rPr lang="en-GB" sz="1200" dirty="0">
                <a:solidFill>
                  <a:srgbClr val="1D1D1B"/>
                </a:solidFill>
                <a:latin typeface="+mn-lt"/>
                <a:cs typeface="BlissPro"/>
              </a:rPr>
              <a:t>Last full series</a:t>
            </a:r>
          </a:p>
          <a:p>
            <a:pPr marL="298450" indent="-285750" algn="l">
              <a:lnSpc>
                <a:spcPct val="100000"/>
              </a:lnSpc>
              <a:buFont typeface="Arial" panose="020B0604020202020204" pitchFamily="34" charset="0"/>
              <a:buChar char="•"/>
            </a:pPr>
            <a:r>
              <a:rPr lang="en-GB" sz="1200" dirty="0">
                <a:solidFill>
                  <a:srgbClr val="1D1D1B"/>
                </a:solidFill>
                <a:latin typeface="+mn-lt"/>
                <a:cs typeface="BlissPro"/>
              </a:rPr>
              <a:t>Moderation, examination and certification available</a:t>
            </a:r>
          </a:p>
          <a:p>
            <a:pPr marL="12700" algn="l">
              <a:lnSpc>
                <a:spcPct val="100000"/>
              </a:lnSpc>
            </a:pPr>
            <a:endParaRPr lang="en-GB" sz="1200" dirty="0">
              <a:solidFill>
                <a:srgbClr val="1D1D1B"/>
              </a:solidFill>
              <a:latin typeface="+mn-lt"/>
              <a:cs typeface="BlissPro"/>
            </a:endParaRPr>
          </a:p>
          <a:p>
            <a:pPr marL="12700" algn="l">
              <a:lnSpc>
                <a:spcPct val="100000"/>
              </a:lnSpc>
            </a:pPr>
            <a:r>
              <a:rPr lang="en-GB" sz="1200" b="1" dirty="0">
                <a:solidFill>
                  <a:srgbClr val="1D1D1B"/>
                </a:solidFill>
                <a:latin typeface="+mn-lt"/>
                <a:cs typeface="BlissPro"/>
              </a:rPr>
              <a:t>January 2024 </a:t>
            </a:r>
          </a:p>
          <a:p>
            <a:pPr marL="298450" indent="-285750" algn="l">
              <a:lnSpc>
                <a:spcPct val="100000"/>
              </a:lnSpc>
              <a:buFont typeface="Arial" panose="020B0604020202020204" pitchFamily="34" charset="0"/>
              <a:buChar char="•"/>
            </a:pPr>
            <a:r>
              <a:rPr lang="en-GB" sz="1200" dirty="0">
                <a:solidFill>
                  <a:srgbClr val="1D1D1B"/>
                </a:solidFill>
                <a:latin typeface="+mn-lt"/>
                <a:cs typeface="BlissPro"/>
              </a:rPr>
              <a:t>Resit opportunity for the examination, no moderation series.</a:t>
            </a:r>
          </a:p>
          <a:p>
            <a:pPr marL="298450" indent="-285750" algn="l">
              <a:lnSpc>
                <a:spcPct val="100000"/>
              </a:lnSpc>
              <a:buFont typeface="Arial" panose="020B0604020202020204" pitchFamily="34" charset="0"/>
              <a:buChar char="•"/>
            </a:pPr>
            <a:r>
              <a:rPr lang="en-GB" sz="1200" dirty="0">
                <a:solidFill>
                  <a:srgbClr val="1D1D1B"/>
                </a:solidFill>
                <a:latin typeface="+mn-lt"/>
                <a:cs typeface="BlissPro"/>
              </a:rPr>
              <a:t>Last certification opportunity</a:t>
            </a:r>
          </a:p>
        </p:txBody>
      </p:sp>
      <p:sp>
        <p:nvSpPr>
          <p:cNvPr id="6" name="TextBox 5">
            <a:extLst>
              <a:ext uri="{FF2B5EF4-FFF2-40B4-BE49-F238E27FC236}">
                <a16:creationId xmlns:a16="http://schemas.microsoft.com/office/drawing/2014/main" xmlns="" id="{821DC81A-FD04-4DD5-B318-E9B31C397D8B}"/>
              </a:ext>
            </a:extLst>
          </p:cNvPr>
          <p:cNvSpPr txBox="1"/>
          <p:nvPr/>
        </p:nvSpPr>
        <p:spPr>
          <a:xfrm>
            <a:off x="2258616" y="3081397"/>
            <a:ext cx="5760640" cy="1846659"/>
          </a:xfrm>
          <a:prstGeom prst="rect">
            <a:avLst/>
          </a:prstGeom>
        </p:spPr>
        <p:txBody>
          <a:bodyPr vert="horz" wrap="square" lIns="0" tIns="0" rIns="0" bIns="0" rtlCol="0">
            <a:spAutoFit/>
          </a:bodyPr>
          <a:lstStyle/>
          <a:p>
            <a:pPr marL="12700" algn="l">
              <a:lnSpc>
                <a:spcPct val="100000"/>
              </a:lnSpc>
            </a:pPr>
            <a:r>
              <a:rPr lang="en-GB" sz="1200" b="1" u="sng" dirty="0">
                <a:solidFill>
                  <a:srgbClr val="1D1D1B"/>
                </a:solidFill>
                <a:latin typeface="+mn-lt"/>
                <a:cs typeface="BlissPro"/>
              </a:rPr>
              <a:t>Redeveloped specifications</a:t>
            </a:r>
          </a:p>
          <a:p>
            <a:pPr marL="12700" algn="l">
              <a:lnSpc>
                <a:spcPct val="100000"/>
              </a:lnSpc>
            </a:pPr>
            <a:r>
              <a:rPr lang="en-GB" sz="1200" b="1" dirty="0">
                <a:solidFill>
                  <a:srgbClr val="1D1D1B"/>
                </a:solidFill>
                <a:latin typeface="+mn-lt"/>
                <a:cs typeface="BlissPro"/>
              </a:rPr>
              <a:t>January 2023 </a:t>
            </a:r>
          </a:p>
          <a:p>
            <a:pPr marL="298450" indent="-285750" algn="l">
              <a:lnSpc>
                <a:spcPct val="100000"/>
              </a:lnSpc>
              <a:buFont typeface="Arial" panose="020B0604020202020204" pitchFamily="34" charset="0"/>
              <a:buChar char="•"/>
            </a:pPr>
            <a:r>
              <a:rPr lang="en-GB" sz="1200" dirty="0">
                <a:solidFill>
                  <a:srgbClr val="1D1D1B"/>
                </a:solidFill>
                <a:latin typeface="+mn-lt"/>
                <a:cs typeface="BlissPro"/>
              </a:rPr>
              <a:t>First moderation series for redeveloped specifications</a:t>
            </a:r>
          </a:p>
          <a:p>
            <a:pPr marL="12700" algn="l">
              <a:lnSpc>
                <a:spcPct val="100000"/>
              </a:lnSpc>
            </a:pPr>
            <a:endParaRPr lang="en-GB" sz="1200" dirty="0">
              <a:solidFill>
                <a:srgbClr val="1D1D1B"/>
              </a:solidFill>
              <a:latin typeface="+mn-lt"/>
              <a:cs typeface="BlissPro"/>
            </a:endParaRPr>
          </a:p>
          <a:p>
            <a:pPr marL="12700" algn="l">
              <a:lnSpc>
                <a:spcPct val="100000"/>
              </a:lnSpc>
            </a:pPr>
            <a:r>
              <a:rPr lang="en-GB" sz="1200" b="1" dirty="0">
                <a:solidFill>
                  <a:srgbClr val="1D1D1B"/>
                </a:solidFill>
                <a:latin typeface="+mn-lt"/>
                <a:cs typeface="BlissPro"/>
              </a:rPr>
              <a:t>June 2023</a:t>
            </a:r>
          </a:p>
          <a:p>
            <a:pPr marL="298450" indent="-285750" algn="l">
              <a:lnSpc>
                <a:spcPct val="100000"/>
              </a:lnSpc>
              <a:buFont typeface="Arial" panose="020B0604020202020204" pitchFamily="34" charset="0"/>
              <a:buChar char="•"/>
            </a:pPr>
            <a:r>
              <a:rPr lang="en-GB" sz="1200" dirty="0">
                <a:solidFill>
                  <a:srgbClr val="1D1D1B"/>
                </a:solidFill>
                <a:latin typeface="+mn-lt"/>
                <a:cs typeface="BlissPro"/>
              </a:rPr>
              <a:t>Moderation available for the redeveloped specifications</a:t>
            </a:r>
          </a:p>
          <a:p>
            <a:pPr marL="12700" algn="l">
              <a:lnSpc>
                <a:spcPct val="100000"/>
              </a:lnSpc>
            </a:pPr>
            <a:endParaRPr lang="en-GB" sz="1200" dirty="0">
              <a:solidFill>
                <a:srgbClr val="1D1D1B"/>
              </a:solidFill>
              <a:latin typeface="+mn-lt"/>
              <a:cs typeface="BlissPro"/>
            </a:endParaRPr>
          </a:p>
          <a:p>
            <a:pPr marL="12700" algn="l">
              <a:lnSpc>
                <a:spcPct val="100000"/>
              </a:lnSpc>
            </a:pPr>
            <a:r>
              <a:rPr lang="en-GB" sz="1200" b="1" dirty="0">
                <a:solidFill>
                  <a:srgbClr val="1D1D1B"/>
                </a:solidFill>
                <a:latin typeface="+mn-lt"/>
                <a:cs typeface="BlissPro"/>
              </a:rPr>
              <a:t>January 2024</a:t>
            </a:r>
          </a:p>
          <a:p>
            <a:pPr marL="298450" indent="-285750" algn="l">
              <a:lnSpc>
                <a:spcPct val="100000"/>
              </a:lnSpc>
              <a:buFont typeface="Arial" panose="020B0604020202020204" pitchFamily="34" charset="0"/>
              <a:buChar char="•"/>
            </a:pPr>
            <a:r>
              <a:rPr lang="en-GB" sz="1200" dirty="0">
                <a:solidFill>
                  <a:srgbClr val="1D1D1B"/>
                </a:solidFill>
                <a:latin typeface="+mn-lt"/>
                <a:cs typeface="BlissPro"/>
              </a:rPr>
              <a:t>First examination series for redeveloped specifications</a:t>
            </a:r>
          </a:p>
          <a:p>
            <a:pPr marL="298450" indent="-285750" algn="l">
              <a:lnSpc>
                <a:spcPct val="100000"/>
              </a:lnSpc>
              <a:buFont typeface="Arial" panose="020B0604020202020204" pitchFamily="34" charset="0"/>
              <a:buChar char="•"/>
            </a:pPr>
            <a:r>
              <a:rPr lang="en-GB" sz="1200" dirty="0">
                <a:solidFill>
                  <a:srgbClr val="1D1D1B"/>
                </a:solidFill>
                <a:latin typeface="+mn-lt"/>
                <a:cs typeface="BlissPro"/>
              </a:rPr>
              <a:t>First certification for the redeveloped specifications</a:t>
            </a:r>
            <a:endParaRPr lang="en-GB" sz="1400" dirty="0">
              <a:solidFill>
                <a:srgbClr val="1D1D1B"/>
              </a:solidFill>
              <a:latin typeface="+mn-lt"/>
              <a:cs typeface="BlissPro"/>
            </a:endParaRPr>
          </a:p>
        </p:txBody>
      </p:sp>
      <p:sp>
        <p:nvSpPr>
          <p:cNvPr id="7" name="TextBox 6">
            <a:extLst>
              <a:ext uri="{FF2B5EF4-FFF2-40B4-BE49-F238E27FC236}">
                <a16:creationId xmlns:a16="http://schemas.microsoft.com/office/drawing/2014/main" xmlns="" id="{CCE1EA74-D53E-4F54-937D-8B42BCCDBE86}"/>
              </a:ext>
            </a:extLst>
          </p:cNvPr>
          <p:cNvSpPr txBox="1"/>
          <p:nvPr/>
        </p:nvSpPr>
        <p:spPr>
          <a:xfrm>
            <a:off x="1835696" y="883822"/>
            <a:ext cx="5904656" cy="215444"/>
          </a:xfrm>
          <a:prstGeom prst="rect">
            <a:avLst/>
          </a:prstGeom>
        </p:spPr>
        <p:txBody>
          <a:bodyPr vert="horz" wrap="square" lIns="0" tIns="0" rIns="0" bIns="0" rtlCol="0">
            <a:spAutoFit/>
          </a:bodyPr>
          <a:lstStyle/>
          <a:p>
            <a:pPr marL="12700" algn="l">
              <a:lnSpc>
                <a:spcPct val="100000"/>
              </a:lnSpc>
            </a:pPr>
            <a:r>
              <a:rPr lang="en-GB" sz="1400" dirty="0">
                <a:solidFill>
                  <a:srgbClr val="1D1D1B"/>
                </a:solidFill>
                <a:latin typeface="+mn-lt"/>
                <a:cs typeface="BlissPro"/>
              </a:rPr>
              <a:t>Redeveloped specifications are for first teaching </a:t>
            </a:r>
            <a:r>
              <a:rPr lang="en-GB" sz="1400" b="1" dirty="0">
                <a:solidFill>
                  <a:srgbClr val="1D1D1B"/>
                </a:solidFill>
                <a:latin typeface="+mn-lt"/>
                <a:cs typeface="BlissPro"/>
              </a:rPr>
              <a:t>September 2022</a:t>
            </a:r>
          </a:p>
        </p:txBody>
      </p:sp>
      <p:pic>
        <p:nvPicPr>
          <p:cNvPr id="8" name="Picture 7">
            <a:extLst>
              <a:ext uri="{FF2B5EF4-FFF2-40B4-BE49-F238E27FC236}">
                <a16:creationId xmlns:a16="http://schemas.microsoft.com/office/drawing/2014/main" xmlns="" id="{06D189B7-9A1B-4159-A603-7DBC81B0E824}"/>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866992" y="3323445"/>
            <a:ext cx="962941" cy="1362561"/>
          </a:xfrm>
          <a:prstGeom prst="rect">
            <a:avLst/>
          </a:prstGeom>
          <a:ln w="6350">
            <a:solidFill>
              <a:srgbClr val="FF5427"/>
            </a:solidFill>
          </a:ln>
        </p:spPr>
      </p:pic>
      <p:pic>
        <p:nvPicPr>
          <p:cNvPr id="4" name="Picture 3">
            <a:extLst>
              <a:ext uri="{FF2B5EF4-FFF2-40B4-BE49-F238E27FC236}">
                <a16:creationId xmlns:a16="http://schemas.microsoft.com/office/drawing/2014/main" xmlns="" id="{EBC6B5A1-C171-4134-83F2-C05C0F810FD7}"/>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5823" y="1257574"/>
            <a:ext cx="997136" cy="1410948"/>
          </a:xfrm>
          <a:prstGeom prst="rect">
            <a:avLst/>
          </a:prstGeom>
          <a:ln>
            <a:solidFill>
              <a:srgbClr val="FF5427"/>
            </a:solidFill>
          </a:ln>
        </p:spPr>
      </p:pic>
    </p:spTree>
    <p:extLst>
      <p:ext uri="{BB962C8B-B14F-4D97-AF65-F5344CB8AC3E}">
        <p14:creationId xmlns:p14="http://schemas.microsoft.com/office/powerpoint/2010/main" xmlns="" val="2871464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C36931D-572B-4D00-83CB-C66D0BAA075A}"/>
              </a:ext>
            </a:extLst>
          </p:cNvPr>
          <p:cNvSpPr>
            <a:spLocks noGrp="1"/>
          </p:cNvSpPr>
          <p:nvPr>
            <p:ph type="body" sz="quarter" idx="4294967295"/>
          </p:nvPr>
        </p:nvSpPr>
        <p:spPr>
          <a:xfrm>
            <a:off x="3073086" y="439200"/>
            <a:ext cx="2997828" cy="276999"/>
          </a:xfrm>
        </p:spPr>
        <p:txBody>
          <a:bodyPr/>
          <a:lstStyle/>
          <a:p>
            <a:pPr algn="ctr"/>
            <a:r>
              <a:rPr lang="en-GB" b="1" dirty="0"/>
              <a:t>Support and resources</a:t>
            </a:r>
          </a:p>
        </p:txBody>
      </p:sp>
      <p:sp>
        <p:nvSpPr>
          <p:cNvPr id="3" name="Text Placeholder 2">
            <a:extLst>
              <a:ext uri="{FF2B5EF4-FFF2-40B4-BE49-F238E27FC236}">
                <a16:creationId xmlns:a16="http://schemas.microsoft.com/office/drawing/2014/main" xmlns="" id="{2AB1AEA3-750C-4424-8FDE-52FEE0010D5B}"/>
              </a:ext>
            </a:extLst>
          </p:cNvPr>
          <p:cNvSpPr>
            <a:spLocks noGrp="1"/>
          </p:cNvSpPr>
          <p:nvPr>
            <p:ph type="body" sz="quarter" idx="4294967295"/>
          </p:nvPr>
        </p:nvSpPr>
        <p:spPr>
          <a:xfrm>
            <a:off x="363405" y="987574"/>
            <a:ext cx="3416507" cy="3813352"/>
          </a:xfrm>
        </p:spPr>
        <p:txBody>
          <a:bodyPr/>
          <a:lstStyle/>
          <a:p>
            <a:r>
              <a:rPr lang="en-GB" sz="1050" b="1" dirty="0"/>
              <a:t>March to September 2021 </a:t>
            </a:r>
          </a:p>
          <a:p>
            <a:endParaRPr lang="en-GB" sz="1050" b="1" dirty="0"/>
          </a:p>
          <a:p>
            <a:r>
              <a:rPr lang="en-GB" sz="1050" b="1" dirty="0"/>
              <a:t>March 2021</a:t>
            </a:r>
          </a:p>
          <a:p>
            <a:pPr marL="171450" indent="-171450">
              <a:buFont typeface="Arial" panose="020B0604020202020204" pitchFamily="34" charset="0"/>
              <a:buChar char="•"/>
            </a:pPr>
            <a:r>
              <a:rPr lang="en-GB" sz="1050" dirty="0"/>
              <a:t>‘Understanding the Assessment’ guidance: </a:t>
            </a:r>
            <a:br>
              <a:rPr lang="en-GB" sz="1050" dirty="0"/>
            </a:br>
            <a:r>
              <a:rPr lang="en-GB" sz="1050" dirty="0"/>
              <a:t>examined and moderated </a:t>
            </a:r>
          </a:p>
          <a:p>
            <a:pPr marL="171450" indent="-171450">
              <a:buFont typeface="Arial" panose="020B0604020202020204" pitchFamily="34" charset="0"/>
              <a:buChar char="•"/>
            </a:pPr>
            <a:r>
              <a:rPr lang="en-GB" sz="1050" dirty="0"/>
              <a:t>Mapping guides</a:t>
            </a:r>
          </a:p>
          <a:p>
            <a:pPr marL="171450" indent="-171450">
              <a:buFont typeface="Arial" panose="020B0604020202020204" pitchFamily="34" charset="0"/>
              <a:buChar char="•"/>
            </a:pPr>
            <a:r>
              <a:rPr lang="en-GB" sz="1050" dirty="0"/>
              <a:t>Switching guides</a:t>
            </a:r>
          </a:p>
          <a:p>
            <a:pPr marL="171450" indent="-171450">
              <a:buFont typeface="Arial" panose="020B0604020202020204" pitchFamily="34" charset="0"/>
              <a:buChar char="•"/>
            </a:pPr>
            <a:r>
              <a:rPr lang="en-GB" sz="1050" dirty="0"/>
              <a:t>FAQs listed on support hub</a:t>
            </a:r>
          </a:p>
          <a:p>
            <a:endParaRPr lang="en-US" sz="1050" dirty="0"/>
          </a:p>
          <a:p>
            <a:r>
              <a:rPr lang="en-GB" sz="1050" b="1" dirty="0"/>
              <a:t>April/May/June 2021</a:t>
            </a:r>
          </a:p>
          <a:p>
            <a:pPr marL="171450" indent="-171450">
              <a:buFont typeface="Arial" panose="020B0604020202020204" pitchFamily="34" charset="0"/>
              <a:buChar char="•"/>
            </a:pPr>
            <a:r>
              <a:rPr lang="en-GB" sz="1050" dirty="0"/>
              <a:t>‘Cambridge Nationals Explained’ brochure</a:t>
            </a:r>
          </a:p>
          <a:p>
            <a:pPr marL="171450" indent="-171450">
              <a:buFont typeface="Arial" panose="020B0604020202020204" pitchFamily="34" charset="0"/>
              <a:buChar char="•"/>
            </a:pPr>
            <a:r>
              <a:rPr lang="en-GB" sz="1050" dirty="0"/>
              <a:t>‘Introducing Cambridge Nationals’ e-learning resource</a:t>
            </a:r>
          </a:p>
          <a:p>
            <a:pPr marL="171450" indent="-171450">
              <a:buFont typeface="Arial" panose="020B0604020202020204" pitchFamily="34" charset="0"/>
              <a:buChar char="•"/>
            </a:pPr>
            <a:r>
              <a:rPr lang="en-GB" sz="1050" dirty="0"/>
              <a:t>‘Choosing OCR’ professional development webinars</a:t>
            </a:r>
          </a:p>
          <a:p>
            <a:pPr marL="171450" indent="-171450">
              <a:buFont typeface="Arial" panose="020B0604020202020204" pitchFamily="34" charset="0"/>
              <a:buChar char="•"/>
            </a:pPr>
            <a:r>
              <a:rPr lang="en-US" sz="1050" dirty="0"/>
              <a:t>Annotated Sample Assessment Materials (SAMs)</a:t>
            </a:r>
          </a:p>
          <a:p>
            <a:endParaRPr lang="en-US" sz="1050" dirty="0"/>
          </a:p>
          <a:p>
            <a:r>
              <a:rPr lang="en-GB" sz="1050" b="1" dirty="0"/>
              <a:t>Options evening packs – September 2021</a:t>
            </a:r>
          </a:p>
          <a:p>
            <a:pPr marL="174150" lvl="1" indent="-171450">
              <a:buFont typeface="Arial" panose="020B0604020202020204" pitchFamily="34" charset="0"/>
              <a:buChar char="•"/>
            </a:pPr>
            <a:r>
              <a:rPr lang="en-GB" sz="1050" dirty="0"/>
              <a:t>Posters</a:t>
            </a:r>
          </a:p>
          <a:p>
            <a:pPr marL="174150" lvl="1" indent="-171450">
              <a:buFont typeface="Arial" panose="020B0604020202020204" pitchFamily="34" charset="0"/>
              <a:buChar char="•"/>
            </a:pPr>
            <a:r>
              <a:rPr lang="en-GB" sz="1050" dirty="0"/>
              <a:t>Subject-specific handouts</a:t>
            </a:r>
          </a:p>
          <a:p>
            <a:pPr marL="174150" lvl="1" indent="-171450">
              <a:buFont typeface="Arial" panose="020B0604020202020204" pitchFamily="34" charset="0"/>
              <a:buChar char="•"/>
            </a:pPr>
            <a:r>
              <a:rPr lang="en-GB" sz="1050" dirty="0"/>
              <a:t>Subject-specific presentation</a:t>
            </a:r>
          </a:p>
          <a:p>
            <a:pPr marL="174150" lvl="1" indent="-171450">
              <a:buFont typeface="Arial" panose="020B0604020202020204" pitchFamily="34" charset="0"/>
              <a:buChar char="•"/>
            </a:pPr>
            <a:r>
              <a:rPr lang="en-GB" sz="1050" dirty="0"/>
              <a:t>Subject specific videos</a:t>
            </a:r>
          </a:p>
        </p:txBody>
      </p:sp>
      <p:sp>
        <p:nvSpPr>
          <p:cNvPr id="7" name="Text Placeholder 2">
            <a:extLst>
              <a:ext uri="{FF2B5EF4-FFF2-40B4-BE49-F238E27FC236}">
                <a16:creationId xmlns:a16="http://schemas.microsoft.com/office/drawing/2014/main" xmlns="" id="{6BF4FE6B-8993-4A42-A8C8-ACCB08D6864D}"/>
              </a:ext>
            </a:extLst>
          </p:cNvPr>
          <p:cNvSpPr txBox="1">
            <a:spLocks/>
          </p:cNvSpPr>
          <p:nvPr/>
        </p:nvSpPr>
        <p:spPr bwMode="auto">
          <a:xfrm>
            <a:off x="3884001" y="975177"/>
            <a:ext cx="3312368" cy="3910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spcBef>
                <a:spcPct val="20000"/>
              </a:spcBef>
              <a:spcAft>
                <a:spcPct val="0"/>
              </a:spcAft>
              <a:defRPr sz="1400" spc="-15" baseline="0">
                <a:solidFill>
                  <a:schemeClr val="tx1"/>
                </a:solidFill>
                <a:latin typeface="Arial" charset="0"/>
                <a:ea typeface="Arial" charset="0"/>
                <a:cs typeface="Arial" charset="0"/>
              </a:defRPr>
            </a:lvl1pPr>
            <a:lvl2pPr marL="2700" algn="l" rtl="0" eaLnBrk="1" fontAlgn="base" hangingPunct="1">
              <a:spcBef>
                <a:spcPct val="20000"/>
              </a:spcBef>
              <a:spcAft>
                <a:spcPct val="0"/>
              </a:spcAft>
              <a:defRPr sz="1050">
                <a:solidFill>
                  <a:schemeClr val="tx1"/>
                </a:solidFill>
                <a:latin typeface="Arial" charset="0"/>
                <a:ea typeface="Arial" charset="0"/>
                <a:cs typeface="Arial" charset="0"/>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050" b="1" kern="0" dirty="0"/>
              <a:t>Late Autumn 2021 to spring 2022</a:t>
            </a:r>
          </a:p>
          <a:p>
            <a:pPr defTabSz="914400"/>
            <a:endParaRPr lang="en-GB" sz="1050" b="1" kern="0" dirty="0"/>
          </a:p>
          <a:p>
            <a:pPr defTabSz="914400"/>
            <a:r>
              <a:rPr lang="en-GB" sz="1050" b="1" kern="0" dirty="0"/>
              <a:t>‘First Teaching’ professional development: </a:t>
            </a:r>
            <a:br>
              <a:rPr lang="en-GB" sz="1050" b="1" kern="0" dirty="0"/>
            </a:br>
            <a:r>
              <a:rPr lang="en-GB" sz="1050" kern="0" dirty="0"/>
              <a:t>from autumn 2021 </a:t>
            </a:r>
          </a:p>
          <a:p>
            <a:pPr defTabSz="914400"/>
            <a:endParaRPr lang="en-GB" sz="1050" b="1" kern="0" dirty="0"/>
          </a:p>
          <a:p>
            <a:pPr defTabSz="914400"/>
            <a:r>
              <a:rPr lang="en-GB" sz="1050" b="1" kern="0" dirty="0"/>
              <a:t>Schemes of work </a:t>
            </a:r>
          </a:p>
          <a:p>
            <a:pPr marL="171450" indent="-171450" defTabSz="914400">
              <a:buFont typeface="Arial" panose="020B0604020202020204" pitchFamily="34" charset="0"/>
              <a:buChar char="•"/>
            </a:pPr>
            <a:r>
              <a:rPr lang="en-GB" sz="1050" kern="0" dirty="0"/>
              <a:t>Published for all units in early 2022 </a:t>
            </a:r>
          </a:p>
          <a:p>
            <a:pPr marL="171450" indent="-171450" defTabSz="914400">
              <a:buFont typeface="Arial" panose="020B0604020202020204" pitchFamily="34" charset="0"/>
              <a:buChar char="•"/>
            </a:pPr>
            <a:r>
              <a:rPr lang="en-GB" sz="1050" kern="0" dirty="0"/>
              <a:t>Detailed documents including suggested lesson content and activity ideas </a:t>
            </a:r>
          </a:p>
          <a:p>
            <a:pPr defTabSz="914400"/>
            <a:endParaRPr lang="en-GB" sz="1050" kern="0" dirty="0"/>
          </a:p>
          <a:p>
            <a:pPr defTabSz="914400"/>
            <a:r>
              <a:rPr lang="en-GB" sz="1050" b="1" kern="0" dirty="0"/>
              <a:t>Assessment support </a:t>
            </a:r>
            <a:endParaRPr lang="en-US" sz="1050" kern="0" dirty="0"/>
          </a:p>
          <a:p>
            <a:pPr marL="171450" indent="-171450" defTabSz="914400">
              <a:buFont typeface="Arial" panose="020B0604020202020204" pitchFamily="34" charset="0"/>
              <a:buChar char="•"/>
            </a:pPr>
            <a:r>
              <a:rPr lang="en-GB" sz="1050" kern="0" dirty="0"/>
              <a:t>Internal assessment guides and FAQs </a:t>
            </a:r>
            <a:endParaRPr lang="en-US" sz="1050" kern="0" dirty="0"/>
          </a:p>
          <a:p>
            <a:pPr marL="171450" indent="-171450" defTabSz="914400">
              <a:buFont typeface="Arial" panose="020B0604020202020204" pitchFamily="34" charset="0"/>
              <a:buChar char="•"/>
            </a:pPr>
            <a:r>
              <a:rPr lang="en-GB" sz="1050" kern="0" dirty="0"/>
              <a:t>‘Candidate-style’ exemplification: exam units </a:t>
            </a:r>
          </a:p>
          <a:p>
            <a:pPr defTabSz="914400"/>
            <a:endParaRPr lang="en-US" sz="1050" kern="0" dirty="0"/>
          </a:p>
          <a:p>
            <a:pPr defTabSz="914400"/>
            <a:r>
              <a:rPr lang="en-GB" sz="1050" b="1" kern="0" dirty="0"/>
              <a:t>Summer 22 onwards </a:t>
            </a:r>
          </a:p>
          <a:p>
            <a:pPr marL="171450" indent="-171450" defTabSz="914400">
              <a:buFont typeface="Arial" panose="020B0604020202020204" pitchFamily="34" charset="0"/>
              <a:buChar char="•"/>
            </a:pPr>
            <a:r>
              <a:rPr lang="en-US" sz="1050" kern="0" dirty="0"/>
              <a:t>Updated internal assessment e-learning modules (</a:t>
            </a:r>
            <a:r>
              <a:rPr lang="en-US" sz="1050" kern="0" dirty="0">
                <a:hlinkClick r:id="rId3"/>
              </a:rPr>
              <a:t>train.ocr.org.uk</a:t>
            </a:r>
            <a:r>
              <a:rPr lang="en-US" sz="1050" kern="0" dirty="0"/>
              <a:t>)</a:t>
            </a:r>
            <a:endParaRPr lang="en-GB" sz="1050" b="1" kern="0" dirty="0"/>
          </a:p>
          <a:p>
            <a:pPr marL="171450" indent="-171450" defTabSz="914400">
              <a:buFont typeface="Arial" panose="020B0604020202020204" pitchFamily="34" charset="0"/>
              <a:buChar char="•"/>
            </a:pPr>
            <a:r>
              <a:rPr lang="en-GB" sz="1050" kern="0" dirty="0"/>
              <a:t>Full programme of professional development (including NEA marking workshops) </a:t>
            </a:r>
          </a:p>
          <a:p>
            <a:pPr marL="171450" indent="-171450" defTabSz="914400">
              <a:buFont typeface="Arial" panose="020B0604020202020204" pitchFamily="34" charset="0"/>
              <a:buChar char="•"/>
            </a:pPr>
            <a:r>
              <a:rPr lang="en-GB" sz="1050" kern="0" dirty="0"/>
              <a:t>Q&amp;As with OCR examiners/moderators </a:t>
            </a:r>
          </a:p>
          <a:p>
            <a:pPr marL="171450" indent="-171450" defTabSz="914400">
              <a:buFont typeface="Arial" panose="020B0604020202020204" pitchFamily="34" charset="0"/>
              <a:buChar char="•"/>
            </a:pPr>
            <a:r>
              <a:rPr lang="en-GB" sz="1050" kern="0" dirty="0"/>
              <a:t>Set of mock papers (summer 2023) </a:t>
            </a:r>
          </a:p>
        </p:txBody>
      </p:sp>
      <p:grpSp>
        <p:nvGrpSpPr>
          <p:cNvPr id="5" name="Group 4">
            <a:extLst>
              <a:ext uri="{FF2B5EF4-FFF2-40B4-BE49-F238E27FC236}">
                <a16:creationId xmlns:a16="http://schemas.microsoft.com/office/drawing/2014/main" xmlns="" id="{362B3109-35F9-0446-96A1-25D8250E58D4}"/>
              </a:ext>
            </a:extLst>
          </p:cNvPr>
          <p:cNvGrpSpPr/>
          <p:nvPr/>
        </p:nvGrpSpPr>
        <p:grpSpPr>
          <a:xfrm>
            <a:off x="7020272" y="2715766"/>
            <a:ext cx="1891128" cy="2173278"/>
            <a:chOff x="7022527" y="203986"/>
            <a:chExt cx="1891128" cy="2173278"/>
          </a:xfrm>
        </p:grpSpPr>
        <p:sp>
          <p:nvSpPr>
            <p:cNvPr id="8" name="TextBox 7">
              <a:extLst>
                <a:ext uri="{FF2B5EF4-FFF2-40B4-BE49-F238E27FC236}">
                  <a16:creationId xmlns:a16="http://schemas.microsoft.com/office/drawing/2014/main" xmlns="" id="{5C9B222B-C4F1-FF43-A620-21C3D16A97B6}"/>
                </a:ext>
              </a:extLst>
            </p:cNvPr>
            <p:cNvSpPr txBox="1"/>
            <p:nvPr/>
          </p:nvSpPr>
          <p:spPr>
            <a:xfrm>
              <a:off x="7022527" y="203986"/>
              <a:ext cx="1891128" cy="2173278"/>
            </a:xfrm>
            <a:prstGeom prst="rect">
              <a:avLst/>
            </a:prstGeom>
            <a:solidFill>
              <a:schemeClr val="bg1"/>
            </a:solidFill>
            <a:ln w="6350">
              <a:solidFill>
                <a:schemeClr val="accent2"/>
              </a:solidFill>
            </a:ln>
          </p:spPr>
          <p:txBody>
            <a:bodyPr vert="horz" wrap="square" lIns="36000" tIns="36000" rIns="36000" bIns="36000" rtlCol="0">
              <a:spAutoFit/>
            </a:bodyPr>
            <a:lstStyle/>
            <a:p>
              <a:pPr marL="12700" algn="l">
                <a:lnSpc>
                  <a:spcPct val="100000"/>
                </a:lnSpc>
              </a:pPr>
              <a:r>
                <a:rPr lang="en-GB" sz="1050" b="1" dirty="0">
                  <a:solidFill>
                    <a:schemeClr val="accent2"/>
                  </a:solidFill>
                  <a:latin typeface="+mn-lt"/>
                  <a:cs typeface="BlissPro"/>
                </a:rPr>
                <a:t>Publisher Support</a:t>
              </a:r>
            </a:p>
            <a:p>
              <a:pPr marL="12700" algn="l">
                <a:lnSpc>
                  <a:spcPct val="100000"/>
                </a:lnSpc>
              </a:pPr>
              <a:endParaRPr lang="en-GB" sz="1050" dirty="0">
                <a:solidFill>
                  <a:schemeClr val="accent2"/>
                </a:solidFill>
                <a:latin typeface="+mn-lt"/>
                <a:cs typeface="BlissPro"/>
              </a:endParaRPr>
            </a:p>
            <a:p>
              <a:pPr marL="12700" algn="l">
                <a:lnSpc>
                  <a:spcPct val="100000"/>
                </a:lnSpc>
              </a:pPr>
              <a:r>
                <a:rPr lang="en-GB" sz="1050" dirty="0">
                  <a:solidFill>
                    <a:schemeClr val="accent2"/>
                  </a:solidFill>
                  <a:latin typeface="+mn-lt"/>
                  <a:cs typeface="BlissPro"/>
                </a:rPr>
                <a:t>Textbooks, revision guides, teaching resource packs, from leading publishers, including:</a:t>
              </a:r>
            </a:p>
            <a:p>
              <a:pPr marL="12700" algn="l">
                <a:lnSpc>
                  <a:spcPct val="100000"/>
                </a:lnSpc>
              </a:pPr>
              <a:endParaRPr lang="en-GB" sz="1050" dirty="0">
                <a:solidFill>
                  <a:schemeClr val="accent2"/>
                </a:solidFill>
                <a:latin typeface="+mn-lt"/>
                <a:cs typeface="BlissPro"/>
              </a:endParaRPr>
            </a:p>
            <a:p>
              <a:pPr marL="12700" algn="l">
                <a:lnSpc>
                  <a:spcPct val="100000"/>
                </a:lnSpc>
              </a:pPr>
              <a:endParaRPr lang="en-GB" sz="1050" dirty="0">
                <a:solidFill>
                  <a:schemeClr val="accent2"/>
                </a:solidFill>
                <a:latin typeface="+mn-lt"/>
                <a:cs typeface="BlissPro"/>
              </a:endParaRPr>
            </a:p>
            <a:p>
              <a:pPr marL="12700" algn="l">
                <a:lnSpc>
                  <a:spcPct val="100000"/>
                </a:lnSpc>
              </a:pPr>
              <a:endParaRPr lang="en-GB" sz="1050" dirty="0">
                <a:solidFill>
                  <a:schemeClr val="accent2"/>
                </a:solidFill>
                <a:latin typeface="+mn-lt"/>
                <a:cs typeface="BlissPro"/>
              </a:endParaRPr>
            </a:p>
            <a:p>
              <a:pPr marL="12700" algn="l">
                <a:lnSpc>
                  <a:spcPct val="100000"/>
                </a:lnSpc>
              </a:pPr>
              <a:endParaRPr lang="en-GB" sz="1050" dirty="0">
                <a:solidFill>
                  <a:schemeClr val="accent2"/>
                </a:solidFill>
                <a:latin typeface="+mn-lt"/>
                <a:cs typeface="BlissPro"/>
              </a:endParaRPr>
            </a:p>
            <a:p>
              <a:pPr marL="12700" algn="l">
                <a:lnSpc>
                  <a:spcPct val="100000"/>
                </a:lnSpc>
              </a:pPr>
              <a:endParaRPr lang="en-GB" sz="1050" dirty="0">
                <a:solidFill>
                  <a:schemeClr val="accent2"/>
                </a:solidFill>
                <a:latin typeface="+mn-lt"/>
                <a:cs typeface="BlissPro"/>
              </a:endParaRPr>
            </a:p>
            <a:p>
              <a:pPr marL="12700" algn="l">
                <a:lnSpc>
                  <a:spcPct val="100000"/>
                </a:lnSpc>
              </a:pPr>
              <a:endParaRPr lang="en-GB" sz="1050" dirty="0">
                <a:solidFill>
                  <a:schemeClr val="accent2"/>
                </a:solidFill>
                <a:latin typeface="+mn-lt"/>
                <a:cs typeface="BlissPro"/>
              </a:endParaRPr>
            </a:p>
            <a:p>
              <a:pPr marL="12700" algn="l">
                <a:lnSpc>
                  <a:spcPct val="100000"/>
                </a:lnSpc>
              </a:pPr>
              <a:endParaRPr lang="en-GB" sz="1050" b="1" dirty="0">
                <a:solidFill>
                  <a:schemeClr val="accent2"/>
                </a:solidFill>
                <a:latin typeface="+mn-lt"/>
                <a:cs typeface="BlissPro"/>
              </a:endParaRPr>
            </a:p>
            <a:p>
              <a:pPr marL="12700" algn="l">
                <a:lnSpc>
                  <a:spcPct val="100000"/>
                </a:lnSpc>
              </a:pPr>
              <a:r>
                <a:rPr lang="en-GB" sz="1050" b="1" dirty="0">
                  <a:solidFill>
                    <a:schemeClr val="accent2"/>
                  </a:solidFill>
                  <a:latin typeface="+mn-lt"/>
                  <a:cs typeface="BlissPro"/>
                </a:rPr>
                <a:t>Publishing from March 2022</a:t>
              </a:r>
            </a:p>
          </p:txBody>
        </p:sp>
        <p:pic>
          <p:nvPicPr>
            <p:cNvPr id="12" name="Picture 2" descr="Hodder Education Logo">
              <a:extLst>
                <a:ext uri="{FF2B5EF4-FFF2-40B4-BE49-F238E27FC236}">
                  <a16:creationId xmlns:a16="http://schemas.microsoft.com/office/drawing/2014/main" xmlns="" id="{90AEFE1A-407A-9349-9E1F-70590BA5075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35877" y="1669219"/>
              <a:ext cx="1064429" cy="334713"/>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9" name="Picture 8" descr="Logo Cambridge University Press">
            <a:extLst>
              <a:ext uri="{FF2B5EF4-FFF2-40B4-BE49-F238E27FC236}">
                <a16:creationId xmlns:a16="http://schemas.microsoft.com/office/drawing/2014/main" xmlns="" id="{39B13AF5-2AD2-4713-90AA-8CD385735C7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33621" y="3651870"/>
            <a:ext cx="1064429" cy="415947"/>
          </a:xfrm>
          <a:prstGeom prst="rect">
            <a:avLst/>
          </a:prstGeom>
        </p:spPr>
      </p:pic>
    </p:spTree>
    <p:extLst>
      <p:ext uri="{BB962C8B-B14F-4D97-AF65-F5344CB8AC3E}">
        <p14:creationId xmlns:p14="http://schemas.microsoft.com/office/powerpoint/2010/main" xmlns="" val="2075476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6E31CF3-F813-EF4C-B181-16BBB95B43F7}"/>
              </a:ext>
            </a:extLst>
          </p:cNvPr>
          <p:cNvSpPr>
            <a:spLocks noGrp="1"/>
          </p:cNvSpPr>
          <p:nvPr>
            <p:ph type="body" sz="quarter" idx="12"/>
          </p:nvPr>
        </p:nvSpPr>
        <p:spPr>
          <a:xfrm>
            <a:off x="5486400" y="1562400"/>
            <a:ext cx="3438526" cy="2437590"/>
          </a:xfrm>
        </p:spPr>
        <p:txBody>
          <a:bodyPr/>
          <a:lstStyle/>
          <a:p>
            <a:r>
              <a:rPr lang="en-US" dirty="0"/>
              <a:t>Thank you for joining today’s session, we hope you found it useful!  </a:t>
            </a:r>
          </a:p>
          <a:p>
            <a:endParaRPr lang="en-GB" dirty="0"/>
          </a:p>
          <a:p>
            <a:r>
              <a:rPr lang="en-GB" dirty="0">
                <a:solidFill>
                  <a:schemeClr val="bg2"/>
                </a:solidFill>
                <a:hlinkClick r:id="rId3">
                  <a:extLst>
                    <a:ext uri="{A12FA001-AC4F-418D-AE19-62706E023703}">
                      <ahyp:hlinkClr xmlns:ahyp="http://schemas.microsoft.com/office/drawing/2018/hyperlinkcolor" xmlns="" val="tx"/>
                    </a:ext>
                  </a:extLst>
                </a:hlinkClick>
              </a:rPr>
              <a:t>support@ocr.org.uk</a:t>
            </a:r>
            <a:endParaRPr lang="en-GB" dirty="0">
              <a:solidFill>
                <a:schemeClr val="bg2"/>
              </a:solidFill>
            </a:endParaRPr>
          </a:p>
        </p:txBody>
      </p:sp>
    </p:spTree>
    <p:extLst>
      <p:ext uri="{BB962C8B-B14F-4D97-AF65-F5344CB8AC3E}">
        <p14:creationId xmlns:p14="http://schemas.microsoft.com/office/powerpoint/2010/main" xmlns="" val="234719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B49429B-0FA1-4668-B0CF-525F297EFAEF}"/>
              </a:ext>
            </a:extLst>
          </p:cNvPr>
          <p:cNvSpPr>
            <a:spLocks noGrp="1"/>
          </p:cNvSpPr>
          <p:nvPr>
            <p:ph type="body" sz="quarter" idx="10"/>
          </p:nvPr>
        </p:nvSpPr>
        <p:spPr>
          <a:xfrm>
            <a:off x="556419" y="438150"/>
            <a:ext cx="8031163" cy="338554"/>
          </a:xfrm>
        </p:spPr>
        <p:txBody>
          <a:bodyPr/>
          <a:lstStyle/>
          <a:p>
            <a:pPr algn="ctr"/>
            <a:r>
              <a:rPr lang="en-GB" dirty="0">
                <a:latin typeface="+mn-lt"/>
              </a:rPr>
              <a:t>KS4 Qualifications Landscape </a:t>
            </a:r>
          </a:p>
        </p:txBody>
      </p:sp>
      <p:sp>
        <p:nvSpPr>
          <p:cNvPr id="4" name="TextBox 3">
            <a:extLst>
              <a:ext uri="{FF2B5EF4-FFF2-40B4-BE49-F238E27FC236}">
                <a16:creationId xmlns:a16="http://schemas.microsoft.com/office/drawing/2014/main" xmlns="" id="{19F13212-557E-403A-BE37-D6F5E3B359B9}"/>
              </a:ext>
            </a:extLst>
          </p:cNvPr>
          <p:cNvSpPr txBox="1"/>
          <p:nvPr/>
        </p:nvSpPr>
        <p:spPr>
          <a:xfrm>
            <a:off x="323528" y="915566"/>
            <a:ext cx="8640960" cy="3598421"/>
          </a:xfrm>
          <a:prstGeom prst="rect">
            <a:avLst/>
          </a:prstGeom>
          <a:noFill/>
        </p:spPr>
        <p:txBody>
          <a:bodyPr wrap="square">
            <a:spAutoFit/>
          </a:bodyPr>
          <a:lstStyle/>
          <a:p>
            <a:pPr defTabSz="1219170" fontAlgn="base">
              <a:spcBef>
                <a:spcPct val="20000"/>
              </a:spcBef>
              <a:spcAft>
                <a:spcPts val="1067"/>
              </a:spcAft>
              <a:defRPr/>
            </a:pPr>
            <a:r>
              <a:rPr lang="en-GB" sz="1400" kern="0" spc="-20" dirty="0">
                <a:solidFill>
                  <a:srgbClr val="000000"/>
                </a:solidFill>
                <a:latin typeface="Arial"/>
                <a:ea typeface="Calibri" panose="020F0502020204030204" pitchFamily="34" charset="0"/>
                <a:cs typeface="Myriad Pro Light"/>
              </a:rPr>
              <a:t>OCR redeveloped Cambridge Nationals are recognised by the DfE as Technical Awards for performance tables at KS4.</a:t>
            </a:r>
          </a:p>
          <a:p>
            <a:pPr defTabSz="1219170" fontAlgn="base">
              <a:spcBef>
                <a:spcPct val="20000"/>
              </a:spcBef>
              <a:spcAft>
                <a:spcPts val="1067"/>
              </a:spcAft>
              <a:defRPr/>
            </a:pPr>
            <a:r>
              <a:rPr lang="en-GB" sz="1400" kern="0" spc="-20" dirty="0">
                <a:solidFill>
                  <a:srgbClr val="000000"/>
                </a:solidFill>
                <a:latin typeface="Arial"/>
                <a:ea typeface="Calibri" panose="020F0502020204030204" pitchFamily="34" charset="0"/>
                <a:cs typeface="Myriad Pro Light"/>
              </a:rPr>
              <a:t>They are equivalent to one GCSE for progress 8 </a:t>
            </a:r>
            <a:r>
              <a:rPr lang="en-GB" sz="1400" dirty="0">
                <a:effectLst/>
                <a:latin typeface="+mn-lt"/>
                <a:ea typeface="Calibri" panose="020F0502020204030204" pitchFamily="34" charset="0"/>
                <a:cs typeface="Times New Roman" panose="02020603050405020304" pitchFamily="18" charset="0"/>
              </a:rPr>
              <a:t>in the ‘open’ element. Up to three GCSE qualifications (including EBacc subjects not used to fill the slots in the EBacc element) and/or technical awards from the approved list.</a:t>
            </a:r>
          </a:p>
          <a:p>
            <a:pPr defTabSz="1219170" fontAlgn="base">
              <a:spcBef>
                <a:spcPct val="20000"/>
              </a:spcBef>
              <a:spcAft>
                <a:spcPts val="1067"/>
              </a:spcAft>
              <a:defRPr/>
            </a:pPr>
            <a:r>
              <a:rPr lang="en-GB" sz="1400" kern="0" spc="-20" dirty="0">
                <a:solidFill>
                  <a:srgbClr val="000000"/>
                </a:solidFill>
                <a:latin typeface="+mn-lt"/>
                <a:ea typeface="Calibri" panose="020F0502020204030204" pitchFamily="34" charset="0"/>
                <a:cs typeface="Times New Roman" panose="02020603050405020304" pitchFamily="18" charset="0"/>
              </a:rPr>
              <a:t>The target audience are those in secondary education who would benefit from a blended academic and vocational curriculum including MAT, UTCs, Independent, Free and Studio schools.</a:t>
            </a:r>
          </a:p>
          <a:p>
            <a:pPr defTabSz="1219170" fontAlgn="base">
              <a:spcBef>
                <a:spcPct val="20000"/>
              </a:spcBef>
              <a:spcAft>
                <a:spcPts val="1067"/>
              </a:spcAft>
              <a:defRPr/>
            </a:pPr>
            <a:r>
              <a:rPr lang="en-GB" sz="1400" kern="0" spc="-20" dirty="0">
                <a:solidFill>
                  <a:srgbClr val="000000"/>
                </a:solidFill>
                <a:latin typeface="+mn-lt"/>
                <a:ea typeface="Calibri" panose="020F0502020204030204" pitchFamily="34" charset="0"/>
                <a:cs typeface="Times New Roman" panose="02020603050405020304" pitchFamily="18" charset="0"/>
              </a:rPr>
              <a:t>OCR Cambridge Nationals provide a ‘line of sight work’ and support progression to Level 3 and Apprenticeship provision. </a:t>
            </a:r>
          </a:p>
          <a:p>
            <a:pPr defTabSz="1219170" fontAlgn="base">
              <a:spcBef>
                <a:spcPct val="20000"/>
              </a:spcBef>
              <a:spcAft>
                <a:spcPts val="1067"/>
              </a:spcAft>
              <a:defRPr/>
            </a:pPr>
            <a:r>
              <a:rPr lang="en-GB" sz="1400" kern="0" spc="-20" dirty="0">
                <a:solidFill>
                  <a:srgbClr val="000000"/>
                </a:solidFill>
                <a:latin typeface="+mn-lt"/>
                <a:ea typeface="Calibri" panose="020F0502020204030204" pitchFamily="34" charset="0"/>
                <a:cs typeface="Times New Roman" panose="02020603050405020304" pitchFamily="18" charset="0"/>
              </a:rPr>
              <a:t>Technical subject areas such as Engineering support the Government Skills through progression to T Levels and </a:t>
            </a:r>
            <a:r>
              <a:rPr lang="en-GB" sz="1400" kern="0" spc="-20">
                <a:solidFill>
                  <a:srgbClr val="000000"/>
                </a:solidFill>
                <a:latin typeface="+mn-lt"/>
                <a:ea typeface="Calibri" panose="020F0502020204030204" pitchFamily="34" charset="0"/>
                <a:cs typeface="Times New Roman" panose="02020603050405020304" pitchFamily="18" charset="0"/>
              </a:rPr>
              <a:t>transition programmes. </a:t>
            </a:r>
            <a:endParaRPr lang="en-GB" sz="1400" kern="0" spc="-20" dirty="0">
              <a:solidFill>
                <a:srgbClr val="000000"/>
              </a:solidFill>
              <a:latin typeface="+mn-lt"/>
              <a:ea typeface="Calibri" panose="020F0502020204030204" pitchFamily="34" charset="0"/>
              <a:cs typeface="Myriad Pro Light"/>
            </a:endParaRPr>
          </a:p>
          <a:p>
            <a:pPr defTabSz="1219170" fontAlgn="base">
              <a:spcBef>
                <a:spcPct val="20000"/>
              </a:spcBef>
              <a:spcAft>
                <a:spcPts val="1067"/>
              </a:spcAft>
              <a:defRPr/>
            </a:pPr>
            <a:endParaRPr lang="en-GB" sz="1400" kern="0" spc="-20" dirty="0">
              <a:solidFill>
                <a:srgbClr val="000000"/>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42005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B49429B-0FA1-4668-B0CF-525F297EFAEF}"/>
              </a:ext>
            </a:extLst>
          </p:cNvPr>
          <p:cNvSpPr>
            <a:spLocks noGrp="1"/>
          </p:cNvSpPr>
          <p:nvPr>
            <p:ph type="body" sz="quarter" idx="10"/>
          </p:nvPr>
        </p:nvSpPr>
        <p:spPr>
          <a:xfrm>
            <a:off x="556419" y="438150"/>
            <a:ext cx="8031163" cy="276999"/>
          </a:xfrm>
        </p:spPr>
        <p:txBody>
          <a:bodyPr/>
          <a:lstStyle/>
          <a:p>
            <a:pPr algn="ctr"/>
            <a:r>
              <a:rPr lang="en-GB" sz="1800" dirty="0">
                <a:solidFill>
                  <a:srgbClr val="000000"/>
                </a:solidFill>
                <a:effectLst/>
                <a:latin typeface="+mn-lt"/>
                <a:ea typeface="Times New Roman" panose="02020603050405020304" pitchFamily="18" charset="0"/>
              </a:rPr>
              <a:t>Transferable Skills</a:t>
            </a:r>
            <a:endParaRPr lang="en-GB" dirty="0">
              <a:latin typeface="+mn-lt"/>
            </a:endParaRPr>
          </a:p>
        </p:txBody>
      </p:sp>
      <p:sp>
        <p:nvSpPr>
          <p:cNvPr id="4" name="TextBox 3">
            <a:extLst>
              <a:ext uri="{FF2B5EF4-FFF2-40B4-BE49-F238E27FC236}">
                <a16:creationId xmlns:a16="http://schemas.microsoft.com/office/drawing/2014/main" xmlns="" id="{19F13212-557E-403A-BE37-D6F5E3B359B9}"/>
              </a:ext>
            </a:extLst>
          </p:cNvPr>
          <p:cNvSpPr txBox="1"/>
          <p:nvPr/>
        </p:nvSpPr>
        <p:spPr>
          <a:xfrm>
            <a:off x="323528" y="915566"/>
            <a:ext cx="8640960" cy="3819892"/>
          </a:xfrm>
          <a:prstGeom prst="rect">
            <a:avLst/>
          </a:prstGeom>
          <a:noFill/>
        </p:spPr>
        <p:txBody>
          <a:bodyPr wrap="square">
            <a:spAutoFit/>
          </a:bodyPr>
          <a:lstStyle/>
          <a:p>
            <a:pPr defTabSz="1219170" fontAlgn="base">
              <a:spcBef>
                <a:spcPct val="20000"/>
              </a:spcBef>
              <a:spcAft>
                <a:spcPts val="1067"/>
              </a:spcAft>
              <a:defRPr/>
            </a:pPr>
            <a:r>
              <a:rPr lang="en-GB" sz="1400" kern="0" spc="-20" dirty="0">
                <a:solidFill>
                  <a:srgbClr val="000000"/>
                </a:solidFill>
                <a:latin typeface="Arial"/>
                <a:ea typeface="Calibri" panose="020F0502020204030204" pitchFamily="34" charset="0"/>
                <a:cs typeface="Myriad Pro Light"/>
              </a:rPr>
              <a:t>These practical qualifications also give students the opportunity to gain broad, transferable skills and experiences that can be applied as they progress into their next stages of study and life. These may also enhance their preparation for future employment. </a:t>
            </a:r>
            <a:endParaRPr lang="en-GB" sz="1400" kern="0" spc="-20" dirty="0">
              <a:solidFill>
                <a:srgbClr val="000000"/>
              </a:solidFill>
              <a:latin typeface="Arial"/>
              <a:ea typeface="Calibri" panose="020F0502020204030204" pitchFamily="34" charset="0"/>
              <a:cs typeface="Times New Roman" panose="02020603050405020304" pitchFamily="18" charset="0"/>
            </a:endParaRPr>
          </a:p>
          <a:p>
            <a:pPr defTabSz="1219170" fontAlgn="base">
              <a:spcBef>
                <a:spcPct val="20000"/>
              </a:spcBef>
              <a:spcAft>
                <a:spcPts val="1067"/>
              </a:spcAft>
              <a:defRPr/>
            </a:pPr>
            <a:r>
              <a:rPr lang="en-GB" sz="1400" kern="0" spc="-20" dirty="0">
                <a:solidFill>
                  <a:srgbClr val="000000"/>
                </a:solidFill>
                <a:latin typeface="Arial"/>
                <a:ea typeface="Calibri" panose="020F0502020204030204" pitchFamily="34" charset="0"/>
                <a:cs typeface="Myriad Pro Light"/>
              </a:rPr>
              <a:t>Students will develop different transferable skills depending on the qualification(s) they take, but here are examples of some of the skills they may develop naturally as a result of completing the NEA assessments: </a:t>
            </a:r>
            <a:endParaRPr lang="en-GB" sz="1400" kern="0" spc="-20" dirty="0">
              <a:solidFill>
                <a:srgbClr val="000000"/>
              </a:solidFill>
              <a:latin typeface="Arial"/>
              <a:ea typeface="Calibri" panose="020F0502020204030204" pitchFamily="34" charset="0"/>
              <a:cs typeface="Times New Roman" panose="02020603050405020304" pitchFamily="18" charset="0"/>
            </a:endParaRPr>
          </a:p>
          <a:p>
            <a:pPr marL="380990" indent="-380990" defTabSz="1219170" fontAlgn="base">
              <a:spcBef>
                <a:spcPct val="20000"/>
              </a:spcBef>
              <a:buFont typeface="Wingdings" panose="05000000000000000000" pitchFamily="2" charset="2"/>
              <a:buChar char="q"/>
              <a:defRPr/>
            </a:pPr>
            <a:r>
              <a:rPr lang="en-GB" sz="1400" kern="0" spc="-20" dirty="0">
                <a:solidFill>
                  <a:srgbClr val="000000"/>
                </a:solidFill>
                <a:latin typeface="Arial"/>
                <a:ea typeface="Calibri" panose="020F0502020204030204" pitchFamily="34" charset="0"/>
                <a:cs typeface="Myriad Pro Light"/>
              </a:rPr>
              <a:t>Analytical </a:t>
            </a:r>
          </a:p>
          <a:p>
            <a:pPr marL="380990" indent="-380990" defTabSz="1219170" fontAlgn="base">
              <a:spcBef>
                <a:spcPct val="20000"/>
              </a:spcBef>
              <a:buFont typeface="Wingdings" panose="05000000000000000000" pitchFamily="2" charset="2"/>
              <a:buChar char="q"/>
              <a:defRPr/>
            </a:pPr>
            <a:r>
              <a:rPr lang="en-GB" sz="1400" kern="0" spc="-20" dirty="0">
                <a:solidFill>
                  <a:srgbClr val="000000"/>
                </a:solidFill>
                <a:latin typeface="Arial"/>
                <a:ea typeface="Calibri" panose="020F0502020204030204" pitchFamily="34" charset="0"/>
                <a:cs typeface="Myriad Pro Light"/>
              </a:rPr>
              <a:t>Creative thinking </a:t>
            </a:r>
            <a:endParaRPr lang="en-GB" sz="1400" kern="0" spc="-20" dirty="0">
              <a:solidFill>
                <a:srgbClr val="000000"/>
              </a:solidFill>
              <a:latin typeface="Arial"/>
              <a:ea typeface="Calibri" panose="020F0502020204030204" pitchFamily="34" charset="0"/>
              <a:cs typeface="Times New Roman" panose="02020603050405020304" pitchFamily="18" charset="0"/>
            </a:endParaRPr>
          </a:p>
          <a:p>
            <a:pPr marL="380990" indent="-380990" defTabSz="1219170" fontAlgn="base">
              <a:spcBef>
                <a:spcPct val="20000"/>
              </a:spcBef>
              <a:buFont typeface="Wingdings" panose="05000000000000000000" pitchFamily="2" charset="2"/>
              <a:buChar char="q"/>
              <a:defRPr/>
            </a:pPr>
            <a:r>
              <a:rPr lang="en-GB" sz="1400" kern="0" spc="-20" dirty="0">
                <a:solidFill>
                  <a:srgbClr val="000000"/>
                </a:solidFill>
                <a:latin typeface="Arial"/>
                <a:ea typeface="Calibri" panose="020F0502020204030204" pitchFamily="34" charset="0"/>
                <a:cs typeface="Myriad Pro Light"/>
              </a:rPr>
              <a:t>Digital presentation </a:t>
            </a:r>
            <a:endParaRPr lang="en-GB" sz="1400" kern="0" spc="-20" dirty="0">
              <a:solidFill>
                <a:srgbClr val="000000"/>
              </a:solidFill>
              <a:latin typeface="Arial"/>
              <a:ea typeface="Calibri" panose="020F0502020204030204" pitchFamily="34" charset="0"/>
              <a:cs typeface="Times New Roman" panose="02020603050405020304" pitchFamily="18" charset="0"/>
            </a:endParaRPr>
          </a:p>
          <a:p>
            <a:pPr marL="380990" indent="-380990" defTabSz="1219170" fontAlgn="base">
              <a:spcBef>
                <a:spcPct val="20000"/>
              </a:spcBef>
              <a:buFont typeface="Wingdings" panose="05000000000000000000" pitchFamily="2" charset="2"/>
              <a:buChar char="q"/>
              <a:defRPr/>
            </a:pPr>
            <a:r>
              <a:rPr lang="en-GB" sz="1400" kern="0" spc="-20" dirty="0">
                <a:solidFill>
                  <a:srgbClr val="000000"/>
                </a:solidFill>
                <a:latin typeface="Arial"/>
                <a:ea typeface="Calibri" panose="020F0502020204030204" pitchFamily="34" charset="0"/>
                <a:cs typeface="Myriad Pro Light"/>
              </a:rPr>
              <a:t>Leadership </a:t>
            </a:r>
            <a:endParaRPr lang="en-GB" sz="1400" kern="0" spc="-20" dirty="0">
              <a:solidFill>
                <a:srgbClr val="000000"/>
              </a:solidFill>
              <a:latin typeface="Arial"/>
              <a:ea typeface="Calibri" panose="020F0502020204030204" pitchFamily="34" charset="0"/>
              <a:cs typeface="Times New Roman" panose="02020603050405020304" pitchFamily="18" charset="0"/>
            </a:endParaRPr>
          </a:p>
          <a:p>
            <a:pPr marL="380990" indent="-380990" defTabSz="1219170" fontAlgn="base">
              <a:spcBef>
                <a:spcPct val="20000"/>
              </a:spcBef>
              <a:buFont typeface="Wingdings" panose="05000000000000000000" pitchFamily="2" charset="2"/>
              <a:buChar char="q"/>
              <a:defRPr/>
            </a:pPr>
            <a:r>
              <a:rPr lang="en-GB" sz="1400" kern="0" spc="-20" dirty="0">
                <a:solidFill>
                  <a:srgbClr val="000000"/>
                </a:solidFill>
                <a:latin typeface="Arial"/>
                <a:ea typeface="Calibri" panose="020F0502020204030204" pitchFamily="34" charset="0"/>
                <a:cs typeface="Myriad Pro Light"/>
              </a:rPr>
              <a:t>Planning </a:t>
            </a:r>
            <a:endParaRPr lang="en-GB" sz="1400" kern="0" spc="-20" dirty="0">
              <a:solidFill>
                <a:srgbClr val="000000"/>
              </a:solidFill>
              <a:latin typeface="Arial"/>
              <a:ea typeface="Calibri" panose="020F0502020204030204" pitchFamily="34" charset="0"/>
              <a:cs typeface="Times New Roman" panose="02020603050405020304" pitchFamily="18" charset="0"/>
            </a:endParaRPr>
          </a:p>
          <a:p>
            <a:pPr marL="380990" indent="-380990" defTabSz="1219170" fontAlgn="base">
              <a:spcBef>
                <a:spcPct val="20000"/>
              </a:spcBef>
              <a:buFont typeface="Wingdings" panose="05000000000000000000" pitchFamily="2" charset="2"/>
              <a:buChar char="q"/>
              <a:defRPr/>
            </a:pPr>
            <a:r>
              <a:rPr lang="en-GB" sz="1400" kern="0" spc="-20" dirty="0">
                <a:solidFill>
                  <a:srgbClr val="000000"/>
                </a:solidFill>
                <a:latin typeface="Arial"/>
                <a:ea typeface="Calibri" panose="020F0502020204030204" pitchFamily="34" charset="0"/>
                <a:cs typeface="Myriad Pro Light"/>
              </a:rPr>
              <a:t>Problem solving </a:t>
            </a:r>
            <a:endParaRPr lang="en-GB" sz="1400" kern="0" spc="-20" dirty="0">
              <a:solidFill>
                <a:srgbClr val="000000"/>
              </a:solidFill>
              <a:latin typeface="Arial"/>
              <a:ea typeface="Calibri" panose="020F0502020204030204" pitchFamily="34" charset="0"/>
              <a:cs typeface="Times New Roman" panose="02020603050405020304" pitchFamily="18" charset="0"/>
            </a:endParaRPr>
          </a:p>
          <a:p>
            <a:pPr marL="380990" indent="-380990" defTabSz="1219170" fontAlgn="base">
              <a:spcBef>
                <a:spcPct val="20000"/>
              </a:spcBef>
              <a:buFont typeface="Wingdings" panose="05000000000000000000" pitchFamily="2" charset="2"/>
              <a:buChar char="q"/>
              <a:defRPr/>
            </a:pPr>
            <a:r>
              <a:rPr lang="en-GB" sz="1400" kern="0" spc="-20" dirty="0">
                <a:solidFill>
                  <a:srgbClr val="000000"/>
                </a:solidFill>
                <a:latin typeface="Arial"/>
                <a:ea typeface="Calibri" panose="020F0502020204030204" pitchFamily="34" charset="0"/>
                <a:cs typeface="Myriad Pro Light"/>
              </a:rPr>
              <a:t>Research </a:t>
            </a:r>
            <a:endParaRPr lang="en-GB" sz="1400" kern="0" spc="-20" dirty="0">
              <a:solidFill>
                <a:srgbClr val="000000"/>
              </a:solidFill>
              <a:latin typeface="Arial"/>
              <a:ea typeface="Calibri" panose="020F0502020204030204" pitchFamily="34" charset="0"/>
              <a:cs typeface="Times New Roman" panose="02020603050405020304" pitchFamily="18" charset="0"/>
            </a:endParaRPr>
          </a:p>
          <a:p>
            <a:pPr marL="380990" indent="-380990" defTabSz="1219170" fontAlgn="base">
              <a:spcBef>
                <a:spcPct val="20000"/>
              </a:spcBef>
              <a:buFont typeface="Wingdings" panose="05000000000000000000" pitchFamily="2" charset="2"/>
              <a:buChar char="q"/>
              <a:defRPr/>
            </a:pPr>
            <a:r>
              <a:rPr lang="en-GB" sz="1400" kern="0" spc="-20" dirty="0">
                <a:solidFill>
                  <a:srgbClr val="000000"/>
                </a:solidFill>
                <a:latin typeface="Arial"/>
                <a:ea typeface="Calibri" panose="020F0502020204030204" pitchFamily="34" charset="0"/>
                <a:cs typeface="Myriad Pro Light"/>
              </a:rPr>
              <a:t>Team working </a:t>
            </a:r>
            <a:endParaRPr lang="en-GB" sz="1400" kern="0" spc="-20" dirty="0">
              <a:solidFill>
                <a:srgbClr val="000000"/>
              </a:solidFill>
              <a:latin typeface="Arial"/>
              <a:ea typeface="Calibri" panose="020F0502020204030204" pitchFamily="34" charset="0"/>
              <a:cs typeface="Times New Roman" panose="02020603050405020304" pitchFamily="18" charset="0"/>
            </a:endParaRPr>
          </a:p>
          <a:p>
            <a:pPr marL="380990" indent="-380990" defTabSz="1219170" fontAlgn="base">
              <a:lnSpc>
                <a:spcPct val="107000"/>
              </a:lnSpc>
              <a:spcBef>
                <a:spcPct val="20000"/>
              </a:spcBef>
              <a:spcAft>
                <a:spcPts val="1067"/>
              </a:spcAft>
              <a:buFont typeface="Wingdings" panose="05000000000000000000" pitchFamily="2" charset="2"/>
              <a:buChar char="q"/>
              <a:defRPr/>
            </a:pPr>
            <a:r>
              <a:rPr lang="en-GB" sz="1400" kern="0" spc="-20" dirty="0">
                <a:solidFill>
                  <a:srgbClr val="000000"/>
                </a:solidFill>
                <a:latin typeface="Arial"/>
                <a:ea typeface="Calibri" panose="020F0502020204030204" pitchFamily="34" charset="0"/>
                <a:cs typeface="Myriad Pro Light"/>
              </a:rPr>
              <a:t>Verbal Communication/Presentation.</a:t>
            </a:r>
            <a:endParaRPr lang="en-GB" sz="1400" kern="0" spc="-20" dirty="0">
              <a:solidFill>
                <a:srgbClr val="000000"/>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12042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556419" y="438150"/>
            <a:ext cx="8031163" cy="276999"/>
          </a:xfrm>
        </p:spPr>
        <p:txBody>
          <a:bodyPr/>
          <a:lstStyle/>
          <a:p>
            <a:pPr algn="ctr"/>
            <a:r>
              <a:rPr lang="en-GB" b="1" dirty="0">
                <a:solidFill>
                  <a:srgbClr val="000000"/>
                </a:solidFill>
                <a:effectLst/>
                <a:latin typeface="+mn-lt"/>
                <a:ea typeface="Times New Roman" panose="02020603050405020304" pitchFamily="18" charset="0"/>
              </a:rPr>
              <a:t>Cambridge Nationals in Engineering</a:t>
            </a:r>
            <a:endParaRPr lang="en-GB" b="1" dirty="0">
              <a:latin typeface="+mn-lt"/>
            </a:endParaRPr>
          </a:p>
        </p:txBody>
      </p:sp>
      <p:sp>
        <p:nvSpPr>
          <p:cNvPr id="6" name="TextBox 5">
            <a:extLst>
              <a:ext uri="{FF2B5EF4-FFF2-40B4-BE49-F238E27FC236}">
                <a16:creationId xmlns:a16="http://schemas.microsoft.com/office/drawing/2014/main" xmlns="" id="{670509E1-988C-40B4-9292-015AD894862B}"/>
              </a:ext>
            </a:extLst>
          </p:cNvPr>
          <p:cNvSpPr txBox="1"/>
          <p:nvPr/>
        </p:nvSpPr>
        <p:spPr>
          <a:xfrm>
            <a:off x="556419" y="3579862"/>
            <a:ext cx="8208912" cy="1383327"/>
          </a:xfrm>
          <a:prstGeom prst="rect">
            <a:avLst/>
          </a:prstGeom>
          <a:noFill/>
        </p:spPr>
        <p:txBody>
          <a:bodyPr wrap="square">
            <a:spAutoFit/>
          </a:bodyPr>
          <a:lstStyle/>
          <a:p>
            <a:pPr marL="12700" algn="l">
              <a:lnSpc>
                <a:spcPct val="100000"/>
              </a:lnSpc>
            </a:pPr>
            <a:r>
              <a:rPr lang="en-US" sz="1400" dirty="0">
                <a:solidFill>
                  <a:srgbClr val="1D1D1B"/>
                </a:solidFill>
                <a:latin typeface="+mn-lt"/>
                <a:cs typeface="BlissPro"/>
              </a:rPr>
              <a:t>The key features </a:t>
            </a:r>
            <a:r>
              <a:rPr lang="en-GB" sz="1400" dirty="0">
                <a:solidFill>
                  <a:srgbClr val="000000"/>
                </a:solidFill>
                <a:effectLst/>
                <a:latin typeface="+mn-lt"/>
                <a:ea typeface="Times New Roman" panose="02020603050405020304" pitchFamily="18" charset="0"/>
              </a:rPr>
              <a:t>for </a:t>
            </a:r>
            <a:r>
              <a:rPr lang="en-US" sz="1400" dirty="0">
                <a:solidFill>
                  <a:srgbClr val="1D1D1B"/>
                </a:solidFill>
                <a:latin typeface="+mn-lt"/>
                <a:cs typeface="BlissPro"/>
              </a:rPr>
              <a:t>you and your students are:</a:t>
            </a:r>
          </a:p>
          <a:p>
            <a:pPr marL="12700"/>
            <a:endParaRPr lang="en-US" sz="1400" dirty="0">
              <a:solidFill>
                <a:srgbClr val="1D1D1B"/>
              </a:solidFill>
              <a:latin typeface="+mn-lt"/>
              <a:cs typeface="BlissPro"/>
            </a:endParaRPr>
          </a:p>
          <a:p>
            <a:pPr marL="184150" indent="-171450">
              <a:buFont typeface="Arial" panose="020B0604020202020204" pitchFamily="34" charset="0"/>
              <a:buChar char="•"/>
            </a:pPr>
            <a:r>
              <a:rPr lang="en-US" sz="1400" dirty="0">
                <a:solidFill>
                  <a:srgbClr val="1D1D1B"/>
                </a:solidFill>
                <a:latin typeface="+mn-lt"/>
                <a:cs typeface="BlissPro"/>
              </a:rPr>
              <a:t>a simple and intuitive assessment model</a:t>
            </a:r>
          </a:p>
          <a:p>
            <a:pPr marL="184150" indent="-171450" algn="l">
              <a:lnSpc>
                <a:spcPct val="100000"/>
              </a:lnSpc>
              <a:buFont typeface="Arial" panose="020B0604020202020204" pitchFamily="34" charset="0"/>
              <a:buChar char="•"/>
            </a:pPr>
            <a:r>
              <a:rPr lang="en-US" sz="1400" dirty="0">
                <a:solidFill>
                  <a:srgbClr val="1D1D1B"/>
                </a:solidFill>
                <a:latin typeface="+mn-lt"/>
                <a:cs typeface="BlissPro"/>
              </a:rPr>
              <a:t>a specification developed with teachers specifically for teachers</a:t>
            </a:r>
          </a:p>
          <a:p>
            <a:pPr marL="184150" indent="-171450" algn="l">
              <a:lnSpc>
                <a:spcPct val="100000"/>
              </a:lnSpc>
              <a:buFont typeface="Arial" panose="020B0604020202020204" pitchFamily="34" charset="0"/>
              <a:buChar char="•"/>
            </a:pPr>
            <a:r>
              <a:rPr lang="en-US" sz="1400" dirty="0">
                <a:solidFill>
                  <a:srgbClr val="1D1D1B"/>
                </a:solidFill>
                <a:latin typeface="+mn-lt"/>
                <a:cs typeface="BlissPro"/>
              </a:rPr>
              <a:t>a flexible support package formed after listening to teachers’ needs</a:t>
            </a:r>
          </a:p>
          <a:p>
            <a:pPr marL="171450" lvl="0" indent="-171450">
              <a:lnSpc>
                <a:spcPct val="107000"/>
              </a:lnSpc>
              <a:spcAft>
                <a:spcPts val="0"/>
              </a:spcAft>
              <a:buFont typeface="Arial" panose="020B0604020202020204" pitchFamily="34" charset="0"/>
              <a:buChar char="•"/>
            </a:pPr>
            <a:r>
              <a:rPr lang="en-US" sz="1400" dirty="0">
                <a:effectLst/>
                <a:latin typeface="+mn-lt"/>
                <a:ea typeface="Times New Roman" panose="02020603050405020304" pitchFamily="18" charset="0"/>
                <a:cs typeface="Calibri" panose="020F0502020204030204" pitchFamily="34" charset="0"/>
              </a:rPr>
              <a:t>three qualifications available</a:t>
            </a:r>
            <a:endParaRPr lang="en-US" sz="1400" dirty="0">
              <a:latin typeface="+mn-lt"/>
              <a:cs typeface="BlissPro"/>
            </a:endParaRPr>
          </a:p>
        </p:txBody>
      </p:sp>
      <p:pic>
        <p:nvPicPr>
          <p:cNvPr id="5" name="Picture 4">
            <a:extLst>
              <a:ext uri="{FF2B5EF4-FFF2-40B4-BE49-F238E27FC236}">
                <a16:creationId xmlns:a16="http://schemas.microsoft.com/office/drawing/2014/main" xmlns="" id="{31D65A94-D96F-4015-879D-D9D5253648B3}"/>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971600" y="1065600"/>
            <a:ext cx="1653710" cy="2340000"/>
          </a:xfrm>
          <a:prstGeom prst="rect">
            <a:avLst/>
          </a:prstGeom>
          <a:ln w="6350">
            <a:solidFill>
              <a:srgbClr val="E6E6E6"/>
            </a:solidFill>
          </a:ln>
        </p:spPr>
      </p:pic>
      <p:pic>
        <p:nvPicPr>
          <p:cNvPr id="9" name="Picture 8">
            <a:extLst>
              <a:ext uri="{FF2B5EF4-FFF2-40B4-BE49-F238E27FC236}">
                <a16:creationId xmlns:a16="http://schemas.microsoft.com/office/drawing/2014/main" xmlns="" id="{C0DE89FE-DD84-4CE4-AC80-45E63F340A2B}"/>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3751282" y="1065600"/>
            <a:ext cx="1653710" cy="2340000"/>
          </a:xfrm>
          <a:prstGeom prst="rect">
            <a:avLst/>
          </a:prstGeom>
          <a:ln w="6350">
            <a:solidFill>
              <a:srgbClr val="E6E6E6"/>
            </a:solidFill>
          </a:ln>
        </p:spPr>
      </p:pic>
      <p:pic>
        <p:nvPicPr>
          <p:cNvPr id="11" name="Picture 10">
            <a:extLst>
              <a:ext uri="{FF2B5EF4-FFF2-40B4-BE49-F238E27FC236}">
                <a16:creationId xmlns:a16="http://schemas.microsoft.com/office/drawing/2014/main" xmlns="" id="{492E0482-CEED-4999-A9A4-C8766BC7CBF0}"/>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6530964" y="1065600"/>
            <a:ext cx="1653710" cy="2339999"/>
          </a:xfrm>
          <a:prstGeom prst="rect">
            <a:avLst/>
          </a:prstGeom>
          <a:ln w="6350">
            <a:solidFill>
              <a:srgbClr val="E6E6E6"/>
            </a:solidFill>
          </a:ln>
        </p:spPr>
      </p:pic>
    </p:spTree>
    <p:extLst>
      <p:ext uri="{BB962C8B-B14F-4D97-AF65-F5344CB8AC3E}">
        <p14:creationId xmlns:p14="http://schemas.microsoft.com/office/powerpoint/2010/main" xmlns="" val="3351770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B49429B-0FA1-4668-B0CF-525F297EFAEF}"/>
              </a:ext>
            </a:extLst>
          </p:cNvPr>
          <p:cNvSpPr>
            <a:spLocks noGrp="1"/>
          </p:cNvSpPr>
          <p:nvPr>
            <p:ph type="body" sz="quarter" idx="4294967295"/>
          </p:nvPr>
        </p:nvSpPr>
        <p:spPr>
          <a:xfrm>
            <a:off x="556419" y="438150"/>
            <a:ext cx="8031163" cy="276999"/>
          </a:xfrm>
        </p:spPr>
        <p:txBody>
          <a:bodyPr/>
          <a:lstStyle/>
          <a:p>
            <a:pPr algn="ctr"/>
            <a:r>
              <a:rPr lang="en-GB" b="1" dirty="0">
                <a:solidFill>
                  <a:srgbClr val="000000"/>
                </a:solidFill>
                <a:effectLst/>
                <a:latin typeface="+mn-lt"/>
                <a:ea typeface="Times New Roman" panose="02020603050405020304" pitchFamily="18" charset="0"/>
              </a:rPr>
              <a:t>Cambridge Nationals in Engineering</a:t>
            </a:r>
            <a:endParaRPr lang="en-GB" b="1" dirty="0">
              <a:latin typeface="+mn-lt"/>
            </a:endParaRPr>
          </a:p>
        </p:txBody>
      </p:sp>
      <p:sp>
        <p:nvSpPr>
          <p:cNvPr id="4" name="Text Placeholder 3">
            <a:extLst>
              <a:ext uri="{FF2B5EF4-FFF2-40B4-BE49-F238E27FC236}">
                <a16:creationId xmlns:a16="http://schemas.microsoft.com/office/drawing/2014/main" xmlns="" id="{E4908BF1-CE3D-4DB4-935A-EF9670A44FCE}"/>
              </a:ext>
            </a:extLst>
          </p:cNvPr>
          <p:cNvSpPr>
            <a:spLocks noGrp="1"/>
          </p:cNvSpPr>
          <p:nvPr>
            <p:ph type="body" sz="quarter" idx="13"/>
          </p:nvPr>
        </p:nvSpPr>
        <p:spPr>
          <a:xfrm>
            <a:off x="929866" y="1076471"/>
            <a:ext cx="7238231" cy="184666"/>
          </a:xfrm>
        </p:spPr>
        <p:txBody>
          <a:bodyPr/>
          <a:lstStyle/>
          <a:p>
            <a:pPr algn="ctr"/>
            <a:r>
              <a:rPr lang="en-GB" sz="1200" b="1" dirty="0">
                <a:solidFill>
                  <a:srgbClr val="000000"/>
                </a:solidFill>
                <a:effectLst/>
                <a:latin typeface="+mn-lt"/>
                <a:ea typeface="Times New Roman" panose="02020603050405020304" pitchFamily="18" charset="0"/>
              </a:rPr>
              <a:t>J822: </a:t>
            </a:r>
            <a:r>
              <a:rPr lang="en-GB" sz="12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OCR Level 1/Level 2 Cambridge National in Engineering Design (120 GLH)</a:t>
            </a:r>
          </a:p>
        </p:txBody>
      </p:sp>
      <p:sp>
        <p:nvSpPr>
          <p:cNvPr id="18" name="Text Placeholder 3">
            <a:extLst>
              <a:ext uri="{FF2B5EF4-FFF2-40B4-BE49-F238E27FC236}">
                <a16:creationId xmlns:a16="http://schemas.microsoft.com/office/drawing/2014/main" xmlns="" id="{35F0ECEB-7203-4F83-88D1-A97CACF25440}"/>
              </a:ext>
            </a:extLst>
          </p:cNvPr>
          <p:cNvSpPr txBox="1">
            <a:spLocks/>
          </p:cNvSpPr>
          <p:nvPr/>
        </p:nvSpPr>
        <p:spPr bwMode="auto">
          <a:xfrm>
            <a:off x="725401" y="2298695"/>
            <a:ext cx="723823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lnSpc>
                <a:spcPct val="100000"/>
              </a:lnSpc>
              <a:spcBef>
                <a:spcPts val="0"/>
              </a:spcBef>
              <a:spcAft>
                <a:spcPct val="0"/>
              </a:spcAft>
              <a:defRPr sz="1400" spc="-15" baseline="0">
                <a:solidFill>
                  <a:schemeClr val="tx1"/>
                </a:solidFill>
                <a:latin typeface="Arial" charset="0"/>
                <a:ea typeface="Arial" charset="0"/>
                <a:cs typeface="Arial" charset="0"/>
              </a:defRPr>
            </a:lvl1pPr>
            <a:lvl2pPr marL="342900" algn="l" rtl="0" eaLnBrk="1" fontAlgn="base" hangingPunct="1">
              <a:spcBef>
                <a:spcPct val="20000"/>
              </a:spcBef>
              <a:spcAft>
                <a:spcPct val="0"/>
              </a:spcAft>
              <a:defRPr sz="1050" spc="-45" baseline="0">
                <a:solidFill>
                  <a:schemeClr val="tx1"/>
                </a:solidFill>
                <a:latin typeface="Arial" charset="0"/>
                <a:ea typeface="Arial" charset="0"/>
                <a:cs typeface="Arial" charset="0"/>
              </a:defRPr>
            </a:lvl2pPr>
            <a:lvl3pPr marL="685800" algn="l" rtl="0" eaLnBrk="1" fontAlgn="base" hangingPunct="1">
              <a:spcBef>
                <a:spcPct val="20000"/>
              </a:spcBef>
              <a:spcAft>
                <a:spcPct val="0"/>
              </a:spcAft>
              <a:defRPr sz="1050" spc="-45" baseline="0">
                <a:solidFill>
                  <a:schemeClr val="tx1"/>
                </a:solidFill>
                <a:latin typeface="Arial" charset="0"/>
                <a:ea typeface="Arial" charset="0"/>
                <a:cs typeface="Arial" charset="0"/>
              </a:defRPr>
            </a:lvl3pPr>
            <a:lvl4pPr marL="1028700" algn="l" rtl="0" eaLnBrk="1" fontAlgn="base" hangingPunct="1">
              <a:spcBef>
                <a:spcPct val="20000"/>
              </a:spcBef>
              <a:spcAft>
                <a:spcPct val="0"/>
              </a:spcAft>
              <a:defRPr sz="1050" spc="-45" baseline="0">
                <a:solidFill>
                  <a:schemeClr val="tx1"/>
                </a:solidFill>
                <a:latin typeface="Arial" charset="0"/>
                <a:ea typeface="Arial" charset="0"/>
                <a:cs typeface="Arial" charset="0"/>
              </a:defRPr>
            </a:lvl4pPr>
            <a:lvl5pPr marL="1371600" algn="l" rtl="0" eaLnBrk="1" fontAlgn="base" hangingPunct="1">
              <a:spcBef>
                <a:spcPct val="20000"/>
              </a:spcBef>
              <a:spcAft>
                <a:spcPct val="0"/>
              </a:spcAft>
              <a:defRPr sz="1050" spc="-45" baseline="0">
                <a:solidFill>
                  <a:schemeClr val="tx1"/>
                </a:solidFill>
                <a:latin typeface="Arial" charset="0"/>
                <a:ea typeface="Arial" charset="0"/>
                <a:cs typeface="Arial"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ctr" defTabSz="914400"/>
            <a:r>
              <a:rPr lang="en-GB" sz="1200" b="1" kern="0" dirty="0">
                <a:solidFill>
                  <a:srgbClr val="000000"/>
                </a:solidFill>
                <a:latin typeface="+mn-lt"/>
                <a:ea typeface="Times New Roman" panose="02020603050405020304" pitchFamily="18" charset="0"/>
              </a:rPr>
              <a:t>J823: </a:t>
            </a:r>
            <a:r>
              <a:rPr lang="en-GB" sz="1200" kern="0" dirty="0">
                <a:solidFill>
                  <a:srgbClr val="000000"/>
                </a:solidFill>
                <a:latin typeface="+mn-lt"/>
                <a:ea typeface="Times New Roman" panose="02020603050405020304" pitchFamily="18" charset="0"/>
              </a:rPr>
              <a:t> </a:t>
            </a:r>
            <a:r>
              <a:rPr lang="en-US" sz="1200" kern="0" dirty="0">
                <a:solidFill>
                  <a:srgbClr val="000000"/>
                </a:solidFill>
                <a:latin typeface="+mn-lt"/>
                <a:ea typeface="Times New Roman" panose="02020603050405020304" pitchFamily="18" charset="0"/>
              </a:rPr>
              <a:t>OCR Level 1/Level 2 Cambridge National in Engineering Manufacture (120 GLH)</a:t>
            </a:r>
          </a:p>
        </p:txBody>
      </p:sp>
      <p:sp>
        <p:nvSpPr>
          <p:cNvPr id="22" name="TextBox 21">
            <a:extLst>
              <a:ext uri="{FF2B5EF4-FFF2-40B4-BE49-F238E27FC236}">
                <a16:creationId xmlns:a16="http://schemas.microsoft.com/office/drawing/2014/main" xmlns="" id="{D14342FE-F927-43B9-914C-C439B9E44E3A}"/>
              </a:ext>
            </a:extLst>
          </p:cNvPr>
          <p:cNvSpPr txBox="1"/>
          <p:nvPr/>
        </p:nvSpPr>
        <p:spPr>
          <a:xfrm>
            <a:off x="1292008" y="4655829"/>
            <a:ext cx="6559984" cy="246221"/>
          </a:xfrm>
          <a:prstGeom prst="rect">
            <a:avLst/>
          </a:prstGeom>
        </p:spPr>
        <p:txBody>
          <a:bodyPr vert="horz" wrap="square" lIns="0" tIns="0" rIns="0" bIns="0" rtlCol="0">
            <a:spAutoFit/>
          </a:bodyPr>
          <a:lstStyle/>
          <a:p>
            <a:pPr marL="12700" algn="l">
              <a:lnSpc>
                <a:spcPct val="100000"/>
              </a:lnSpc>
            </a:pPr>
            <a:r>
              <a:rPr lang="en-US" sz="800" b="1" dirty="0">
                <a:solidFill>
                  <a:srgbClr val="1D1D1B"/>
                </a:solidFill>
                <a:latin typeface="+mn-lt"/>
                <a:cs typeface="BlissPro"/>
              </a:rPr>
              <a:t>M</a:t>
            </a:r>
            <a:r>
              <a:rPr lang="en-US" sz="800" dirty="0">
                <a:solidFill>
                  <a:srgbClr val="1D1D1B"/>
                </a:solidFill>
                <a:latin typeface="+mn-lt"/>
                <a:cs typeface="BlissPro"/>
              </a:rPr>
              <a:t> = Mandatory </a:t>
            </a:r>
            <a:r>
              <a:rPr lang="en-US" sz="800" b="1" dirty="0">
                <a:solidFill>
                  <a:srgbClr val="1D1D1B"/>
                </a:solidFill>
                <a:latin typeface="+mn-lt"/>
                <a:cs typeface="BlissPro"/>
              </a:rPr>
              <a:t>O </a:t>
            </a:r>
            <a:r>
              <a:rPr lang="en-US" sz="800" dirty="0">
                <a:solidFill>
                  <a:srgbClr val="1D1D1B"/>
                </a:solidFill>
                <a:latin typeface="+mn-lt"/>
                <a:cs typeface="BlissPro"/>
              </a:rPr>
              <a:t>= Optional</a:t>
            </a:r>
          </a:p>
          <a:p>
            <a:pPr marL="12700"/>
            <a:r>
              <a:rPr lang="en-US" sz="800" b="1" dirty="0">
                <a:solidFill>
                  <a:srgbClr val="1D1D1B"/>
                </a:solidFill>
                <a:latin typeface="+mn-lt"/>
                <a:cs typeface="BlissPro"/>
              </a:rPr>
              <a:t>GLH</a:t>
            </a:r>
            <a:r>
              <a:rPr lang="en-US" sz="800" dirty="0">
                <a:solidFill>
                  <a:srgbClr val="1D1D1B"/>
                </a:solidFill>
                <a:latin typeface="+mn-lt"/>
                <a:cs typeface="BlissPro"/>
              </a:rPr>
              <a:t> = Guided Learning Hours. The approximate time that the teacher will spend supervising or directing study time and assessment activities</a:t>
            </a:r>
          </a:p>
        </p:txBody>
      </p:sp>
      <p:sp>
        <p:nvSpPr>
          <p:cNvPr id="23" name="Text Placeholder 3">
            <a:extLst>
              <a:ext uri="{FF2B5EF4-FFF2-40B4-BE49-F238E27FC236}">
                <a16:creationId xmlns:a16="http://schemas.microsoft.com/office/drawing/2014/main" xmlns="" id="{3AA153AF-2219-4420-A4A1-F8A2B58C54B8}"/>
              </a:ext>
            </a:extLst>
          </p:cNvPr>
          <p:cNvSpPr txBox="1">
            <a:spLocks/>
          </p:cNvSpPr>
          <p:nvPr/>
        </p:nvSpPr>
        <p:spPr bwMode="auto">
          <a:xfrm>
            <a:off x="733073" y="3458691"/>
            <a:ext cx="723823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lnSpc>
                <a:spcPct val="100000"/>
              </a:lnSpc>
              <a:spcBef>
                <a:spcPts val="0"/>
              </a:spcBef>
              <a:spcAft>
                <a:spcPct val="0"/>
              </a:spcAft>
              <a:defRPr sz="1400" spc="-15" baseline="0">
                <a:solidFill>
                  <a:schemeClr val="tx1"/>
                </a:solidFill>
                <a:latin typeface="Arial" charset="0"/>
                <a:ea typeface="Arial" charset="0"/>
                <a:cs typeface="Arial" charset="0"/>
              </a:defRPr>
            </a:lvl1pPr>
            <a:lvl2pPr marL="342900" algn="l" rtl="0" eaLnBrk="1" fontAlgn="base" hangingPunct="1">
              <a:spcBef>
                <a:spcPct val="20000"/>
              </a:spcBef>
              <a:spcAft>
                <a:spcPct val="0"/>
              </a:spcAft>
              <a:defRPr sz="1050" spc="-45" baseline="0">
                <a:solidFill>
                  <a:schemeClr val="tx1"/>
                </a:solidFill>
                <a:latin typeface="Arial" charset="0"/>
                <a:ea typeface="Arial" charset="0"/>
                <a:cs typeface="Arial" charset="0"/>
              </a:defRPr>
            </a:lvl2pPr>
            <a:lvl3pPr marL="685800" algn="l" rtl="0" eaLnBrk="1" fontAlgn="base" hangingPunct="1">
              <a:spcBef>
                <a:spcPct val="20000"/>
              </a:spcBef>
              <a:spcAft>
                <a:spcPct val="0"/>
              </a:spcAft>
              <a:defRPr sz="1050" spc="-45" baseline="0">
                <a:solidFill>
                  <a:schemeClr val="tx1"/>
                </a:solidFill>
                <a:latin typeface="Arial" charset="0"/>
                <a:ea typeface="Arial" charset="0"/>
                <a:cs typeface="Arial" charset="0"/>
              </a:defRPr>
            </a:lvl3pPr>
            <a:lvl4pPr marL="1028700" algn="l" rtl="0" eaLnBrk="1" fontAlgn="base" hangingPunct="1">
              <a:spcBef>
                <a:spcPct val="20000"/>
              </a:spcBef>
              <a:spcAft>
                <a:spcPct val="0"/>
              </a:spcAft>
              <a:defRPr sz="1050" spc="-45" baseline="0">
                <a:solidFill>
                  <a:schemeClr val="tx1"/>
                </a:solidFill>
                <a:latin typeface="Arial" charset="0"/>
                <a:ea typeface="Arial" charset="0"/>
                <a:cs typeface="Arial" charset="0"/>
              </a:defRPr>
            </a:lvl4pPr>
            <a:lvl5pPr marL="1371600" algn="l" rtl="0" eaLnBrk="1" fontAlgn="base" hangingPunct="1">
              <a:spcBef>
                <a:spcPct val="20000"/>
              </a:spcBef>
              <a:spcAft>
                <a:spcPct val="0"/>
              </a:spcAft>
              <a:defRPr sz="1050" spc="-45" baseline="0">
                <a:solidFill>
                  <a:schemeClr val="tx1"/>
                </a:solidFill>
                <a:latin typeface="Arial" charset="0"/>
                <a:ea typeface="Arial" charset="0"/>
                <a:cs typeface="Arial"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ctr" defTabSz="914400"/>
            <a:r>
              <a:rPr lang="en-GB" sz="1200" b="1" kern="0" dirty="0">
                <a:solidFill>
                  <a:srgbClr val="000000"/>
                </a:solidFill>
                <a:latin typeface="+mn-lt"/>
                <a:ea typeface="Times New Roman" panose="02020603050405020304" pitchFamily="18" charset="0"/>
              </a:rPr>
              <a:t>J824: </a:t>
            </a:r>
            <a:r>
              <a:rPr lang="en-GB" sz="1200" kern="0" dirty="0">
                <a:solidFill>
                  <a:srgbClr val="000000"/>
                </a:solidFill>
                <a:latin typeface="+mn-lt"/>
                <a:ea typeface="Times New Roman" panose="02020603050405020304" pitchFamily="18" charset="0"/>
              </a:rPr>
              <a:t> </a:t>
            </a:r>
            <a:r>
              <a:rPr lang="en-US" sz="1200" kern="0" dirty="0">
                <a:solidFill>
                  <a:srgbClr val="000000"/>
                </a:solidFill>
                <a:latin typeface="+mn-lt"/>
                <a:ea typeface="Times New Roman" panose="02020603050405020304" pitchFamily="18" charset="0"/>
              </a:rPr>
              <a:t>OCR Level 1/Level 2 Cambridge National in </a:t>
            </a:r>
            <a:r>
              <a:rPr lang="en-GB" sz="1200" kern="0" dirty="0">
                <a:solidFill>
                  <a:srgbClr val="000000"/>
                </a:solidFill>
                <a:latin typeface="+mn-lt"/>
                <a:ea typeface="Times New Roman" panose="02020603050405020304" pitchFamily="18" charset="0"/>
              </a:rPr>
              <a:t>Engineering Programmable Systems </a:t>
            </a:r>
            <a:r>
              <a:rPr lang="en-US" sz="1200" kern="0" dirty="0">
                <a:solidFill>
                  <a:srgbClr val="000000"/>
                </a:solidFill>
                <a:latin typeface="+mn-lt"/>
                <a:ea typeface="Times New Roman" panose="02020603050405020304" pitchFamily="18" charset="0"/>
              </a:rPr>
              <a:t>(120 GLH)</a:t>
            </a:r>
          </a:p>
        </p:txBody>
      </p:sp>
      <p:sp>
        <p:nvSpPr>
          <p:cNvPr id="8" name="Rectangle: Rounded Corners 7">
            <a:extLst>
              <a:ext uri="{FF2B5EF4-FFF2-40B4-BE49-F238E27FC236}">
                <a16:creationId xmlns:a16="http://schemas.microsoft.com/office/drawing/2014/main" xmlns="" id="{B478546A-4BBA-40D6-8E21-F07CC002F2B5}"/>
              </a:ext>
            </a:extLst>
          </p:cNvPr>
          <p:cNvSpPr/>
          <p:nvPr/>
        </p:nvSpPr>
        <p:spPr>
          <a:xfrm>
            <a:off x="884718" y="1398677"/>
            <a:ext cx="2736304" cy="684000"/>
          </a:xfrm>
          <a:prstGeom prst="roundRect">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chemeClr val="bg1"/>
                </a:solidFill>
                <a:effectLst/>
                <a:ea typeface="Calibri" panose="020F0502020204030204" pitchFamily="34" charset="0"/>
                <a:cs typeface="Times New Roman" panose="02020603050405020304" pitchFamily="18" charset="0"/>
              </a:rPr>
              <a:t>Unit 1 (40%)</a:t>
            </a:r>
          </a:p>
          <a:p>
            <a:pPr algn="ctr">
              <a:lnSpc>
                <a:spcPct val="107000"/>
              </a:lnSpc>
              <a:spcAft>
                <a:spcPts val="800"/>
              </a:spcAft>
            </a:pPr>
            <a:r>
              <a:rPr lang="en-GB" sz="900" b="1" dirty="0">
                <a:solidFill>
                  <a:schemeClr val="bg1"/>
                </a:solidFill>
                <a:effectLst/>
                <a:ea typeface="Calibri" panose="020F0502020204030204" pitchFamily="34" charset="0"/>
                <a:cs typeface="Calibri" panose="020F0502020204030204" pitchFamily="34" charset="0"/>
              </a:rPr>
              <a:t>R038</a:t>
            </a:r>
            <a:r>
              <a:rPr lang="en-GB" sz="900" dirty="0">
                <a:solidFill>
                  <a:schemeClr val="bg1"/>
                </a:solidFill>
                <a:effectLst/>
                <a:ea typeface="Calibri" panose="020F0502020204030204" pitchFamily="34" charset="0"/>
                <a:cs typeface="Calibri" panose="020F0502020204030204" pitchFamily="34" charset="0"/>
              </a:rPr>
              <a:t> – </a:t>
            </a:r>
            <a:r>
              <a:rPr lang="en-GB" sz="900" dirty="0">
                <a:solidFill>
                  <a:schemeClr val="bg1"/>
                </a:solidFill>
                <a:effectLst/>
                <a:ea typeface="Calibri" panose="020F0502020204030204" pitchFamily="34" charset="0"/>
                <a:cs typeface="Times New Roman" panose="02020603050405020304" pitchFamily="18" charset="0"/>
              </a:rPr>
              <a:t>Examined (M)</a:t>
            </a:r>
          </a:p>
        </p:txBody>
      </p:sp>
      <p:sp>
        <p:nvSpPr>
          <p:cNvPr id="9" name="Rectangle: Rounded Corners 8">
            <a:extLst>
              <a:ext uri="{FF2B5EF4-FFF2-40B4-BE49-F238E27FC236}">
                <a16:creationId xmlns:a16="http://schemas.microsoft.com/office/drawing/2014/main" xmlns="" id="{CF3FA659-413B-4947-B034-408903DEA8B0}"/>
              </a:ext>
            </a:extLst>
          </p:cNvPr>
          <p:cNvSpPr/>
          <p:nvPr/>
        </p:nvSpPr>
        <p:spPr>
          <a:xfrm>
            <a:off x="3799276" y="1383418"/>
            <a:ext cx="2060171" cy="684000"/>
          </a:xfrm>
          <a:prstGeom prst="roundRect">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chemeClr val="bg1"/>
                </a:solidFill>
                <a:effectLst/>
                <a:ea typeface="Calibri" panose="020F0502020204030204" pitchFamily="34" charset="0"/>
                <a:cs typeface="Times New Roman" panose="02020603050405020304" pitchFamily="18" charset="0"/>
              </a:rPr>
              <a:t>Unit 2 (30%) </a:t>
            </a:r>
          </a:p>
          <a:p>
            <a:pPr algn="ctr">
              <a:lnSpc>
                <a:spcPct val="107000"/>
              </a:lnSpc>
              <a:spcAft>
                <a:spcPts val="800"/>
              </a:spcAft>
            </a:pPr>
            <a:r>
              <a:rPr lang="en-GB" sz="900" b="1" dirty="0">
                <a:solidFill>
                  <a:schemeClr val="bg1"/>
                </a:solidFill>
                <a:effectLst/>
                <a:ea typeface="Calibri" panose="020F0502020204030204" pitchFamily="34" charset="0"/>
                <a:cs typeface="Calibri" panose="020F0502020204030204" pitchFamily="34" charset="0"/>
              </a:rPr>
              <a:t>R039</a:t>
            </a:r>
            <a:r>
              <a:rPr lang="en-GB" sz="900" dirty="0">
                <a:solidFill>
                  <a:schemeClr val="bg1"/>
                </a:solidFill>
                <a:effectLst/>
                <a:ea typeface="Calibri" panose="020F0502020204030204" pitchFamily="34" charset="0"/>
                <a:cs typeface="Calibri" panose="020F0502020204030204" pitchFamily="34" charset="0"/>
              </a:rPr>
              <a:t> – </a:t>
            </a:r>
            <a:r>
              <a:rPr lang="en-GB" sz="900" dirty="0">
                <a:solidFill>
                  <a:schemeClr val="bg1"/>
                </a:solidFill>
                <a:effectLst/>
                <a:ea typeface="Calibri" panose="020F0502020204030204" pitchFamily="34" charset="0"/>
                <a:cs typeface="Times New Roman" panose="02020603050405020304" pitchFamily="18" charset="0"/>
              </a:rPr>
              <a:t>Moderated (M)</a:t>
            </a:r>
          </a:p>
        </p:txBody>
      </p:sp>
      <p:sp>
        <p:nvSpPr>
          <p:cNvPr id="10" name="Rectangle: Rounded Corners 9">
            <a:extLst>
              <a:ext uri="{FF2B5EF4-FFF2-40B4-BE49-F238E27FC236}">
                <a16:creationId xmlns:a16="http://schemas.microsoft.com/office/drawing/2014/main" xmlns="" id="{47AE3A19-5066-4838-A566-78F5CF03445D}"/>
              </a:ext>
            </a:extLst>
          </p:cNvPr>
          <p:cNvSpPr/>
          <p:nvPr/>
        </p:nvSpPr>
        <p:spPr>
          <a:xfrm>
            <a:off x="6037701" y="1381083"/>
            <a:ext cx="2221582" cy="684000"/>
          </a:xfrm>
          <a:prstGeom prst="roundRect">
            <a:avLst/>
          </a:prstGeom>
          <a:solidFill>
            <a:schemeClr val="accent2"/>
          </a:solidFill>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1100" dirty="0">
              <a:solidFill>
                <a:schemeClr val="bg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chemeClr val="bg1"/>
                </a:solidFill>
                <a:effectLst/>
                <a:ea typeface="Calibri" panose="020F0502020204030204" pitchFamily="34" charset="0"/>
                <a:cs typeface="Times New Roman" panose="02020603050405020304" pitchFamily="18" charset="0"/>
              </a:rPr>
              <a:t>Unit 3 (</a:t>
            </a:r>
            <a:r>
              <a:rPr lang="en-GB" sz="1100" dirty="0">
                <a:solidFill>
                  <a:schemeClr val="bg1"/>
                </a:solidFill>
                <a:ea typeface="Calibri" panose="020F0502020204030204" pitchFamily="34" charset="0"/>
                <a:cs typeface="Times New Roman" panose="02020603050405020304" pitchFamily="18" charset="0"/>
              </a:rPr>
              <a:t>30</a:t>
            </a:r>
            <a:r>
              <a:rPr lang="en-GB" sz="1100" dirty="0">
                <a:solidFill>
                  <a:schemeClr val="bg1"/>
                </a:solidFill>
                <a:effectLst/>
                <a:ea typeface="Calibri" panose="020F0502020204030204" pitchFamily="34" charset="0"/>
                <a:cs typeface="Times New Roman" panose="02020603050405020304" pitchFamily="18" charset="0"/>
              </a:rPr>
              <a:t>%)</a:t>
            </a:r>
          </a:p>
          <a:p>
            <a:pPr algn="ctr">
              <a:lnSpc>
                <a:spcPct val="107000"/>
              </a:lnSpc>
              <a:spcAft>
                <a:spcPts val="800"/>
              </a:spcAft>
            </a:pPr>
            <a:r>
              <a:rPr lang="en-GB" sz="900" dirty="0">
                <a:solidFill>
                  <a:schemeClr val="bg1"/>
                </a:solidFill>
                <a:effectLst/>
                <a:ea typeface="Calibri" panose="020F0502020204030204" pitchFamily="34" charset="0"/>
                <a:cs typeface="Times New Roman" panose="02020603050405020304" pitchFamily="18" charset="0"/>
              </a:rPr>
              <a:t> </a:t>
            </a:r>
            <a:r>
              <a:rPr lang="en-GB" sz="900" b="1" dirty="0">
                <a:solidFill>
                  <a:schemeClr val="bg1"/>
                </a:solidFill>
                <a:effectLst/>
                <a:ea typeface="Calibri" panose="020F0502020204030204" pitchFamily="34" charset="0"/>
                <a:cs typeface="Calibri" panose="020F0502020204030204" pitchFamily="34" charset="0"/>
              </a:rPr>
              <a:t>R040</a:t>
            </a:r>
            <a:r>
              <a:rPr lang="en-GB" sz="900" dirty="0">
                <a:solidFill>
                  <a:schemeClr val="bg1"/>
                </a:solidFill>
                <a:effectLst/>
                <a:ea typeface="Calibri" panose="020F0502020204030204" pitchFamily="34" charset="0"/>
                <a:cs typeface="Calibri" panose="020F0502020204030204" pitchFamily="34" charset="0"/>
              </a:rPr>
              <a:t> – </a:t>
            </a:r>
            <a:r>
              <a:rPr lang="en-GB" sz="900" dirty="0">
                <a:solidFill>
                  <a:schemeClr val="bg1"/>
                </a:solidFill>
                <a:effectLst/>
                <a:ea typeface="Calibri" panose="020F0502020204030204" pitchFamily="34" charset="0"/>
                <a:cs typeface="Times New Roman" panose="02020603050405020304" pitchFamily="18" charset="0"/>
              </a:rPr>
              <a:t>Moderated (M)</a:t>
            </a:r>
          </a:p>
          <a:p>
            <a:pPr algn="ctr">
              <a:lnSpc>
                <a:spcPct val="107000"/>
              </a:lnSpc>
              <a:spcAft>
                <a:spcPts val="800"/>
              </a:spcAft>
            </a:pPr>
            <a:r>
              <a:rPr lang="en-GB" sz="1100" dirty="0">
                <a:solidFill>
                  <a:schemeClr val="bg1"/>
                </a:solidFill>
                <a:effectLst/>
                <a:ea typeface="Calibri" panose="020F0502020204030204" pitchFamily="34" charset="0"/>
                <a:cs typeface="Times New Roman" panose="02020603050405020304" pitchFamily="18" charset="0"/>
              </a:rPr>
              <a:t> </a:t>
            </a:r>
          </a:p>
        </p:txBody>
      </p:sp>
      <p:sp>
        <p:nvSpPr>
          <p:cNvPr id="19" name="Rectangle: Rounded Corners 18">
            <a:extLst>
              <a:ext uri="{FF2B5EF4-FFF2-40B4-BE49-F238E27FC236}">
                <a16:creationId xmlns:a16="http://schemas.microsoft.com/office/drawing/2014/main" xmlns="" id="{FFBFB451-5289-434C-88BB-8E71789D6E16}"/>
              </a:ext>
            </a:extLst>
          </p:cNvPr>
          <p:cNvSpPr/>
          <p:nvPr/>
        </p:nvSpPr>
        <p:spPr>
          <a:xfrm>
            <a:off x="884718" y="2616538"/>
            <a:ext cx="2736304" cy="684000"/>
          </a:xfrm>
          <a:prstGeom prst="roundRect">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chemeClr val="bg1"/>
                </a:solidFill>
                <a:effectLst/>
                <a:ea typeface="Calibri" panose="020F0502020204030204" pitchFamily="34" charset="0"/>
                <a:cs typeface="Times New Roman" panose="02020603050405020304" pitchFamily="18" charset="0"/>
              </a:rPr>
              <a:t>Unit 1 (40%)</a:t>
            </a:r>
          </a:p>
          <a:p>
            <a:pPr algn="ctr">
              <a:lnSpc>
                <a:spcPct val="107000"/>
              </a:lnSpc>
              <a:spcAft>
                <a:spcPts val="800"/>
              </a:spcAft>
            </a:pPr>
            <a:r>
              <a:rPr lang="en-GB" sz="900" b="1" dirty="0">
                <a:solidFill>
                  <a:schemeClr val="bg1"/>
                </a:solidFill>
                <a:effectLst/>
                <a:ea typeface="Calibri" panose="020F0502020204030204" pitchFamily="34" charset="0"/>
                <a:cs typeface="Calibri" panose="020F0502020204030204" pitchFamily="34" charset="0"/>
              </a:rPr>
              <a:t>R014</a:t>
            </a:r>
            <a:r>
              <a:rPr lang="en-GB" sz="900" dirty="0">
                <a:solidFill>
                  <a:schemeClr val="bg1"/>
                </a:solidFill>
                <a:effectLst/>
                <a:ea typeface="Calibri" panose="020F0502020204030204" pitchFamily="34" charset="0"/>
                <a:cs typeface="Calibri" panose="020F0502020204030204" pitchFamily="34" charset="0"/>
              </a:rPr>
              <a:t> – </a:t>
            </a:r>
            <a:r>
              <a:rPr lang="en-GB" sz="900" dirty="0">
                <a:solidFill>
                  <a:schemeClr val="bg1"/>
                </a:solidFill>
                <a:effectLst/>
                <a:ea typeface="Calibri" panose="020F0502020204030204" pitchFamily="34" charset="0"/>
                <a:cs typeface="Times New Roman" panose="02020603050405020304" pitchFamily="18" charset="0"/>
              </a:rPr>
              <a:t>Examined (M)</a:t>
            </a:r>
          </a:p>
        </p:txBody>
      </p:sp>
      <p:sp>
        <p:nvSpPr>
          <p:cNvPr id="20" name="Rectangle: Rounded Corners 19">
            <a:extLst>
              <a:ext uri="{FF2B5EF4-FFF2-40B4-BE49-F238E27FC236}">
                <a16:creationId xmlns:a16="http://schemas.microsoft.com/office/drawing/2014/main" xmlns="" id="{E4A9EB0B-7DE3-44C0-9575-DC0D6DC8B822}"/>
              </a:ext>
            </a:extLst>
          </p:cNvPr>
          <p:cNvSpPr/>
          <p:nvPr/>
        </p:nvSpPr>
        <p:spPr>
          <a:xfrm>
            <a:off x="3845214" y="2616539"/>
            <a:ext cx="2060171" cy="684000"/>
          </a:xfrm>
          <a:prstGeom prst="roundRect">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chemeClr val="bg1"/>
                </a:solidFill>
                <a:effectLst/>
                <a:ea typeface="Calibri" panose="020F0502020204030204" pitchFamily="34" charset="0"/>
                <a:cs typeface="Times New Roman" panose="02020603050405020304" pitchFamily="18" charset="0"/>
              </a:rPr>
              <a:t>Unit 2 (</a:t>
            </a:r>
            <a:r>
              <a:rPr lang="en-GB" sz="1100" dirty="0">
                <a:solidFill>
                  <a:schemeClr val="bg1"/>
                </a:solidFill>
                <a:ea typeface="Calibri" panose="020F0502020204030204" pitchFamily="34" charset="0"/>
                <a:cs typeface="Times New Roman" panose="02020603050405020304" pitchFamily="18" charset="0"/>
              </a:rPr>
              <a:t>30</a:t>
            </a:r>
            <a:r>
              <a:rPr lang="en-GB" sz="1100" dirty="0">
                <a:solidFill>
                  <a:schemeClr val="bg1"/>
                </a:solidFill>
                <a:effectLst/>
                <a:ea typeface="Calibri" panose="020F0502020204030204" pitchFamily="34" charset="0"/>
                <a:cs typeface="Times New Roman" panose="02020603050405020304" pitchFamily="18" charset="0"/>
              </a:rPr>
              <a:t>%) </a:t>
            </a:r>
          </a:p>
          <a:p>
            <a:pPr algn="ctr">
              <a:lnSpc>
                <a:spcPct val="107000"/>
              </a:lnSpc>
              <a:spcAft>
                <a:spcPts val="800"/>
              </a:spcAft>
            </a:pPr>
            <a:r>
              <a:rPr lang="en-GB" sz="900" b="1" dirty="0">
                <a:solidFill>
                  <a:schemeClr val="bg1"/>
                </a:solidFill>
                <a:effectLst/>
                <a:ea typeface="Calibri" panose="020F0502020204030204" pitchFamily="34" charset="0"/>
                <a:cs typeface="Calibri" panose="020F0502020204030204" pitchFamily="34" charset="0"/>
              </a:rPr>
              <a:t>R015</a:t>
            </a:r>
            <a:r>
              <a:rPr lang="en-GB" sz="900" dirty="0">
                <a:solidFill>
                  <a:schemeClr val="bg1"/>
                </a:solidFill>
                <a:effectLst/>
                <a:ea typeface="Calibri" panose="020F0502020204030204" pitchFamily="34" charset="0"/>
                <a:cs typeface="Calibri" panose="020F0502020204030204" pitchFamily="34" charset="0"/>
              </a:rPr>
              <a:t> – </a:t>
            </a:r>
            <a:r>
              <a:rPr lang="en-GB" sz="900" dirty="0">
                <a:solidFill>
                  <a:schemeClr val="bg1"/>
                </a:solidFill>
                <a:effectLst/>
                <a:ea typeface="Calibri" panose="020F0502020204030204" pitchFamily="34" charset="0"/>
                <a:cs typeface="Times New Roman" panose="02020603050405020304" pitchFamily="18" charset="0"/>
              </a:rPr>
              <a:t>Moderated (M)</a:t>
            </a:r>
          </a:p>
        </p:txBody>
      </p:sp>
      <p:sp>
        <p:nvSpPr>
          <p:cNvPr id="21" name="Rectangle: Rounded Corners 20">
            <a:extLst>
              <a:ext uri="{FF2B5EF4-FFF2-40B4-BE49-F238E27FC236}">
                <a16:creationId xmlns:a16="http://schemas.microsoft.com/office/drawing/2014/main" xmlns="" id="{4A6AE7D2-1779-43B2-9FA7-F41E81AD135A}"/>
              </a:ext>
            </a:extLst>
          </p:cNvPr>
          <p:cNvSpPr/>
          <p:nvPr/>
        </p:nvSpPr>
        <p:spPr>
          <a:xfrm>
            <a:off x="6129577" y="2604177"/>
            <a:ext cx="2129706" cy="684000"/>
          </a:xfrm>
          <a:prstGeom prst="roundRect">
            <a:avLst/>
          </a:prstGeom>
          <a:solidFill>
            <a:schemeClr val="accent2"/>
          </a:solidFill>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1100" dirty="0">
              <a:solidFill>
                <a:schemeClr val="bg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chemeClr val="bg1"/>
                </a:solidFill>
                <a:effectLst/>
                <a:ea typeface="Calibri" panose="020F0502020204030204" pitchFamily="34" charset="0"/>
                <a:cs typeface="Times New Roman" panose="02020603050405020304" pitchFamily="18" charset="0"/>
              </a:rPr>
              <a:t>Unit 3 (</a:t>
            </a:r>
            <a:r>
              <a:rPr lang="en-GB" sz="1100" dirty="0">
                <a:solidFill>
                  <a:schemeClr val="bg1"/>
                </a:solidFill>
                <a:ea typeface="Calibri" panose="020F0502020204030204" pitchFamily="34" charset="0"/>
                <a:cs typeface="Times New Roman" panose="02020603050405020304" pitchFamily="18" charset="0"/>
              </a:rPr>
              <a:t>30</a:t>
            </a:r>
            <a:r>
              <a:rPr lang="en-GB" sz="1100" dirty="0">
                <a:solidFill>
                  <a:schemeClr val="bg1"/>
                </a:solidFill>
                <a:effectLst/>
                <a:ea typeface="Calibri" panose="020F0502020204030204" pitchFamily="34" charset="0"/>
                <a:cs typeface="Times New Roman" panose="02020603050405020304" pitchFamily="18" charset="0"/>
              </a:rPr>
              <a:t>%)</a:t>
            </a:r>
          </a:p>
          <a:p>
            <a:pPr algn="ctr">
              <a:lnSpc>
                <a:spcPct val="107000"/>
              </a:lnSpc>
              <a:spcAft>
                <a:spcPts val="800"/>
              </a:spcAft>
            </a:pPr>
            <a:r>
              <a:rPr lang="en-GB" sz="900" dirty="0">
                <a:solidFill>
                  <a:schemeClr val="bg1"/>
                </a:solidFill>
                <a:effectLst/>
                <a:ea typeface="Calibri" panose="020F0502020204030204" pitchFamily="34" charset="0"/>
                <a:cs typeface="Times New Roman" panose="02020603050405020304" pitchFamily="18" charset="0"/>
              </a:rPr>
              <a:t> </a:t>
            </a:r>
            <a:r>
              <a:rPr lang="en-GB" sz="900" b="1" dirty="0">
                <a:solidFill>
                  <a:schemeClr val="bg1"/>
                </a:solidFill>
                <a:effectLst/>
                <a:ea typeface="Calibri" panose="020F0502020204030204" pitchFamily="34" charset="0"/>
                <a:cs typeface="Calibri" panose="020F0502020204030204" pitchFamily="34" charset="0"/>
              </a:rPr>
              <a:t>R016</a:t>
            </a:r>
            <a:r>
              <a:rPr lang="en-GB" sz="900" dirty="0">
                <a:solidFill>
                  <a:schemeClr val="bg1"/>
                </a:solidFill>
                <a:effectLst/>
                <a:ea typeface="Calibri" panose="020F0502020204030204" pitchFamily="34" charset="0"/>
                <a:cs typeface="Calibri" panose="020F0502020204030204" pitchFamily="34" charset="0"/>
              </a:rPr>
              <a:t> </a:t>
            </a:r>
            <a:r>
              <a:rPr lang="en-GB" sz="900" dirty="0">
                <a:solidFill>
                  <a:schemeClr val="bg1"/>
                </a:solidFill>
                <a:ea typeface="Calibri" panose="020F0502020204030204" pitchFamily="34" charset="0"/>
                <a:cs typeface="Calibri" panose="020F0502020204030204" pitchFamily="34" charset="0"/>
              </a:rPr>
              <a:t>– </a:t>
            </a:r>
            <a:r>
              <a:rPr lang="en-GB" sz="900" dirty="0">
                <a:solidFill>
                  <a:schemeClr val="bg1"/>
                </a:solidFill>
                <a:effectLst/>
                <a:ea typeface="Calibri" panose="020F0502020204030204" pitchFamily="34" charset="0"/>
                <a:cs typeface="Times New Roman" panose="02020603050405020304" pitchFamily="18" charset="0"/>
              </a:rPr>
              <a:t>Moderated (M)</a:t>
            </a:r>
          </a:p>
          <a:p>
            <a:pPr algn="ctr">
              <a:lnSpc>
                <a:spcPct val="107000"/>
              </a:lnSpc>
              <a:spcAft>
                <a:spcPts val="800"/>
              </a:spcAft>
            </a:pPr>
            <a:r>
              <a:rPr lang="en-GB" sz="1100" dirty="0">
                <a:solidFill>
                  <a:schemeClr val="bg1"/>
                </a:solidFill>
                <a:effectLst/>
                <a:ea typeface="Calibri" panose="020F0502020204030204" pitchFamily="34" charset="0"/>
                <a:cs typeface="Times New Roman" panose="02020603050405020304" pitchFamily="18" charset="0"/>
              </a:rPr>
              <a:t> </a:t>
            </a:r>
          </a:p>
        </p:txBody>
      </p:sp>
      <p:sp>
        <p:nvSpPr>
          <p:cNvPr id="24" name="Rectangle: Rounded Corners 23">
            <a:extLst>
              <a:ext uri="{FF2B5EF4-FFF2-40B4-BE49-F238E27FC236}">
                <a16:creationId xmlns:a16="http://schemas.microsoft.com/office/drawing/2014/main" xmlns="" id="{1BD9A71E-C4C0-4A15-9D0E-718F5CB0EB0F}"/>
              </a:ext>
            </a:extLst>
          </p:cNvPr>
          <p:cNvSpPr/>
          <p:nvPr/>
        </p:nvSpPr>
        <p:spPr>
          <a:xfrm>
            <a:off x="884718" y="3776675"/>
            <a:ext cx="2736304" cy="684000"/>
          </a:xfrm>
          <a:prstGeom prst="roundRect">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chemeClr val="bg1"/>
                </a:solidFill>
                <a:effectLst/>
                <a:ea typeface="Calibri" panose="020F0502020204030204" pitchFamily="34" charset="0"/>
                <a:cs typeface="Times New Roman" panose="02020603050405020304" pitchFamily="18" charset="0"/>
              </a:rPr>
              <a:t>Unit 1 (40%)</a:t>
            </a:r>
          </a:p>
          <a:p>
            <a:pPr algn="ctr">
              <a:lnSpc>
                <a:spcPct val="107000"/>
              </a:lnSpc>
              <a:spcAft>
                <a:spcPts val="800"/>
              </a:spcAft>
            </a:pPr>
            <a:r>
              <a:rPr lang="en-GB" sz="900" b="1" dirty="0">
                <a:solidFill>
                  <a:schemeClr val="bg1"/>
                </a:solidFill>
                <a:effectLst/>
                <a:ea typeface="Calibri" panose="020F0502020204030204" pitchFamily="34" charset="0"/>
                <a:cs typeface="Calibri" panose="020F0502020204030204" pitchFamily="34" charset="0"/>
              </a:rPr>
              <a:t>R047</a:t>
            </a:r>
            <a:r>
              <a:rPr lang="en-GB" sz="900" dirty="0">
                <a:solidFill>
                  <a:schemeClr val="bg1"/>
                </a:solidFill>
                <a:effectLst/>
                <a:ea typeface="Calibri" panose="020F0502020204030204" pitchFamily="34" charset="0"/>
                <a:cs typeface="Calibri" panose="020F0502020204030204" pitchFamily="34" charset="0"/>
              </a:rPr>
              <a:t> – </a:t>
            </a:r>
            <a:r>
              <a:rPr lang="en-GB" sz="900" dirty="0">
                <a:solidFill>
                  <a:schemeClr val="bg1"/>
                </a:solidFill>
                <a:effectLst/>
                <a:ea typeface="Calibri" panose="020F0502020204030204" pitchFamily="34" charset="0"/>
                <a:cs typeface="Times New Roman" panose="02020603050405020304" pitchFamily="18" charset="0"/>
              </a:rPr>
              <a:t>Examined (M)</a:t>
            </a:r>
          </a:p>
        </p:txBody>
      </p:sp>
      <p:sp>
        <p:nvSpPr>
          <p:cNvPr id="25" name="Rectangle: Rounded Corners 24">
            <a:extLst>
              <a:ext uri="{FF2B5EF4-FFF2-40B4-BE49-F238E27FC236}">
                <a16:creationId xmlns:a16="http://schemas.microsoft.com/office/drawing/2014/main" xmlns="" id="{D09F6E48-A733-4D47-AFA5-4408C55E6E9A}"/>
              </a:ext>
            </a:extLst>
          </p:cNvPr>
          <p:cNvSpPr/>
          <p:nvPr/>
        </p:nvSpPr>
        <p:spPr>
          <a:xfrm>
            <a:off x="3810446" y="3783381"/>
            <a:ext cx="2129706" cy="684000"/>
          </a:xfrm>
          <a:prstGeom prst="roundRect">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chemeClr val="bg1"/>
                </a:solidFill>
                <a:effectLst/>
                <a:ea typeface="Calibri" panose="020F0502020204030204" pitchFamily="34" charset="0"/>
                <a:cs typeface="Times New Roman" panose="02020603050405020304" pitchFamily="18" charset="0"/>
              </a:rPr>
              <a:t>Unit 2 (</a:t>
            </a:r>
            <a:r>
              <a:rPr lang="en-GB" sz="1100" dirty="0">
                <a:solidFill>
                  <a:schemeClr val="bg1"/>
                </a:solidFill>
                <a:ea typeface="Calibri" panose="020F0502020204030204" pitchFamily="34" charset="0"/>
                <a:cs typeface="Times New Roman" panose="02020603050405020304" pitchFamily="18" charset="0"/>
              </a:rPr>
              <a:t>30</a:t>
            </a:r>
            <a:r>
              <a:rPr lang="en-GB" sz="1100" dirty="0">
                <a:solidFill>
                  <a:schemeClr val="bg1"/>
                </a:solidFill>
                <a:effectLst/>
                <a:ea typeface="Calibri" panose="020F0502020204030204" pitchFamily="34" charset="0"/>
                <a:cs typeface="Times New Roman" panose="02020603050405020304" pitchFamily="18" charset="0"/>
              </a:rPr>
              <a:t>%) </a:t>
            </a:r>
          </a:p>
          <a:p>
            <a:pPr algn="ctr">
              <a:lnSpc>
                <a:spcPct val="107000"/>
              </a:lnSpc>
              <a:spcAft>
                <a:spcPts val="800"/>
              </a:spcAft>
            </a:pPr>
            <a:r>
              <a:rPr lang="en-GB" sz="900" b="1" dirty="0">
                <a:solidFill>
                  <a:schemeClr val="bg1"/>
                </a:solidFill>
                <a:effectLst/>
                <a:ea typeface="Calibri" panose="020F0502020204030204" pitchFamily="34" charset="0"/>
                <a:cs typeface="Calibri" panose="020F0502020204030204" pitchFamily="34" charset="0"/>
              </a:rPr>
              <a:t>R048</a:t>
            </a:r>
            <a:r>
              <a:rPr lang="en-GB" sz="900" dirty="0">
                <a:solidFill>
                  <a:schemeClr val="bg1"/>
                </a:solidFill>
                <a:effectLst/>
                <a:ea typeface="Calibri" panose="020F0502020204030204" pitchFamily="34" charset="0"/>
                <a:cs typeface="Calibri" panose="020F0502020204030204" pitchFamily="34" charset="0"/>
              </a:rPr>
              <a:t> – </a:t>
            </a:r>
            <a:r>
              <a:rPr lang="en-GB" sz="900" dirty="0">
                <a:solidFill>
                  <a:schemeClr val="bg1"/>
                </a:solidFill>
                <a:effectLst/>
                <a:ea typeface="Calibri" panose="020F0502020204030204" pitchFamily="34" charset="0"/>
                <a:cs typeface="Times New Roman" panose="02020603050405020304" pitchFamily="18" charset="0"/>
              </a:rPr>
              <a:t>Moderated (M)</a:t>
            </a:r>
          </a:p>
        </p:txBody>
      </p:sp>
      <p:sp>
        <p:nvSpPr>
          <p:cNvPr id="26" name="Rectangle: Rounded Corners 25">
            <a:extLst>
              <a:ext uri="{FF2B5EF4-FFF2-40B4-BE49-F238E27FC236}">
                <a16:creationId xmlns:a16="http://schemas.microsoft.com/office/drawing/2014/main" xmlns="" id="{34851EC9-79A5-4488-A4AB-CAA452F01B07}"/>
              </a:ext>
            </a:extLst>
          </p:cNvPr>
          <p:cNvSpPr/>
          <p:nvPr/>
        </p:nvSpPr>
        <p:spPr>
          <a:xfrm>
            <a:off x="6129577" y="3783380"/>
            <a:ext cx="2129706" cy="684000"/>
          </a:xfrm>
          <a:prstGeom prst="roundRect">
            <a:avLst/>
          </a:prstGeom>
          <a:solidFill>
            <a:schemeClr val="accent2"/>
          </a:solidFill>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1100" dirty="0">
              <a:solidFill>
                <a:schemeClr val="bg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chemeClr val="bg1"/>
                </a:solidFill>
                <a:effectLst/>
                <a:ea typeface="Calibri" panose="020F0502020204030204" pitchFamily="34" charset="0"/>
                <a:cs typeface="Times New Roman" panose="02020603050405020304" pitchFamily="18" charset="0"/>
              </a:rPr>
              <a:t>Unit 3 (</a:t>
            </a:r>
            <a:r>
              <a:rPr lang="en-GB" sz="1100" dirty="0">
                <a:solidFill>
                  <a:schemeClr val="bg1"/>
                </a:solidFill>
                <a:ea typeface="Calibri" panose="020F0502020204030204" pitchFamily="34" charset="0"/>
                <a:cs typeface="Times New Roman" panose="02020603050405020304" pitchFamily="18" charset="0"/>
              </a:rPr>
              <a:t>30</a:t>
            </a:r>
            <a:r>
              <a:rPr lang="en-GB" sz="1100" dirty="0">
                <a:solidFill>
                  <a:schemeClr val="bg1"/>
                </a:solidFill>
                <a:effectLst/>
                <a:ea typeface="Calibri" panose="020F0502020204030204" pitchFamily="34" charset="0"/>
                <a:cs typeface="Times New Roman" panose="02020603050405020304" pitchFamily="18" charset="0"/>
              </a:rPr>
              <a:t>%)</a:t>
            </a:r>
          </a:p>
          <a:p>
            <a:pPr algn="ctr">
              <a:lnSpc>
                <a:spcPct val="107000"/>
              </a:lnSpc>
              <a:spcAft>
                <a:spcPts val="800"/>
              </a:spcAft>
            </a:pPr>
            <a:r>
              <a:rPr lang="en-GB" sz="900" dirty="0">
                <a:solidFill>
                  <a:schemeClr val="bg1"/>
                </a:solidFill>
                <a:effectLst/>
                <a:ea typeface="Calibri" panose="020F0502020204030204" pitchFamily="34" charset="0"/>
                <a:cs typeface="Times New Roman" panose="02020603050405020304" pitchFamily="18" charset="0"/>
              </a:rPr>
              <a:t> </a:t>
            </a:r>
            <a:r>
              <a:rPr lang="en-GB" sz="900" b="1" dirty="0">
                <a:solidFill>
                  <a:schemeClr val="bg1"/>
                </a:solidFill>
                <a:effectLst/>
                <a:ea typeface="Calibri" panose="020F0502020204030204" pitchFamily="34" charset="0"/>
                <a:cs typeface="Calibri" panose="020F0502020204030204" pitchFamily="34" charset="0"/>
              </a:rPr>
              <a:t>R049</a:t>
            </a:r>
            <a:r>
              <a:rPr lang="en-GB" sz="900" dirty="0">
                <a:solidFill>
                  <a:schemeClr val="bg1"/>
                </a:solidFill>
                <a:effectLst/>
                <a:ea typeface="Calibri" panose="020F0502020204030204" pitchFamily="34" charset="0"/>
                <a:cs typeface="Calibri" panose="020F0502020204030204" pitchFamily="34" charset="0"/>
              </a:rPr>
              <a:t> – </a:t>
            </a:r>
            <a:r>
              <a:rPr lang="en-GB" sz="900" dirty="0">
                <a:solidFill>
                  <a:schemeClr val="bg1"/>
                </a:solidFill>
                <a:effectLst/>
                <a:ea typeface="Calibri" panose="020F0502020204030204" pitchFamily="34" charset="0"/>
                <a:cs typeface="Times New Roman" panose="02020603050405020304" pitchFamily="18" charset="0"/>
              </a:rPr>
              <a:t>Moderated (M)</a:t>
            </a:r>
          </a:p>
          <a:p>
            <a:pPr algn="ctr">
              <a:lnSpc>
                <a:spcPct val="107000"/>
              </a:lnSpc>
              <a:spcAft>
                <a:spcPts val="800"/>
              </a:spcAft>
            </a:pPr>
            <a:r>
              <a:rPr lang="en-GB" sz="1100" dirty="0">
                <a:solidFill>
                  <a:schemeClr val="bg1"/>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1599800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B49429B-0FA1-4668-B0CF-525F297EFAEF}"/>
              </a:ext>
            </a:extLst>
          </p:cNvPr>
          <p:cNvSpPr>
            <a:spLocks noGrp="1"/>
          </p:cNvSpPr>
          <p:nvPr>
            <p:ph type="body" sz="quarter" idx="4294967295"/>
          </p:nvPr>
        </p:nvSpPr>
        <p:spPr>
          <a:xfrm>
            <a:off x="556419" y="438150"/>
            <a:ext cx="8031163" cy="276999"/>
          </a:xfrm>
        </p:spPr>
        <p:txBody>
          <a:bodyPr/>
          <a:lstStyle/>
          <a:p>
            <a:pPr algn="ctr"/>
            <a:r>
              <a:rPr lang="en-GB" b="1" dirty="0">
                <a:solidFill>
                  <a:srgbClr val="000000"/>
                </a:solidFill>
                <a:effectLst/>
                <a:latin typeface="+mn-lt"/>
                <a:ea typeface="Times New Roman" panose="02020603050405020304" pitchFamily="18" charset="0"/>
              </a:rPr>
              <a:t>Cambridge Nationals in Engineering</a:t>
            </a:r>
            <a:endParaRPr lang="en-GB" b="1" dirty="0">
              <a:latin typeface="+mn-lt"/>
            </a:endParaRPr>
          </a:p>
        </p:txBody>
      </p:sp>
      <p:sp>
        <p:nvSpPr>
          <p:cNvPr id="12" name="TextBox 11">
            <a:extLst>
              <a:ext uri="{FF2B5EF4-FFF2-40B4-BE49-F238E27FC236}">
                <a16:creationId xmlns:a16="http://schemas.microsoft.com/office/drawing/2014/main" xmlns="" id="{5564F643-2F0C-4E34-AE94-9B80B911248B}"/>
              </a:ext>
            </a:extLst>
          </p:cNvPr>
          <p:cNvSpPr txBox="1"/>
          <p:nvPr/>
        </p:nvSpPr>
        <p:spPr>
          <a:xfrm>
            <a:off x="395536" y="1491630"/>
            <a:ext cx="8496944" cy="2554545"/>
          </a:xfrm>
          <a:prstGeom prst="rect">
            <a:avLst/>
          </a:prstGeom>
        </p:spPr>
        <p:txBody>
          <a:bodyPr vert="horz" wrap="square" lIns="0" tIns="0" rIns="0" bIns="0" rtlCol="0">
            <a:spAutoFit/>
          </a:bodyPr>
          <a:lstStyle/>
          <a:p>
            <a:pPr marL="12700" algn="l">
              <a:lnSpc>
                <a:spcPct val="100000"/>
              </a:lnSpc>
            </a:pPr>
            <a:r>
              <a:rPr lang="en-US" sz="1400" dirty="0">
                <a:solidFill>
                  <a:srgbClr val="1D1D1B"/>
                </a:solidFill>
                <a:latin typeface="+mn-lt"/>
                <a:cs typeface="BlissPro"/>
              </a:rPr>
              <a:t>These qualifications will help students to develop:</a:t>
            </a:r>
          </a:p>
          <a:p>
            <a:pPr marL="298450" indent="-285750" algn="l">
              <a:lnSpc>
                <a:spcPct val="100000"/>
              </a:lnSpc>
              <a:buFont typeface="Arial" panose="020B0604020202020204" pitchFamily="34" charset="0"/>
              <a:buChar char="•"/>
            </a:pPr>
            <a:endParaRPr lang="en-US" sz="1400" dirty="0">
              <a:solidFill>
                <a:srgbClr val="1D1D1B"/>
              </a:solidFill>
              <a:latin typeface="+mn-lt"/>
              <a:cs typeface="BlissPro"/>
            </a:endParaRPr>
          </a:p>
          <a:p>
            <a:pPr marL="184150" indent="-171450" algn="l">
              <a:lnSpc>
                <a:spcPct val="100000"/>
              </a:lnSpc>
              <a:buFont typeface="Arial" panose="020B0604020202020204" pitchFamily="34" charset="0"/>
              <a:buChar char="•"/>
            </a:pPr>
            <a:r>
              <a:rPr lang="en-US" sz="1400" dirty="0">
                <a:solidFill>
                  <a:srgbClr val="1D1D1B"/>
                </a:solidFill>
                <a:latin typeface="+mn-lt"/>
                <a:cs typeface="BlissPro"/>
              </a:rPr>
              <a:t>valuable practical skills in engineering that are highly sought after in the workplace</a:t>
            </a:r>
          </a:p>
          <a:p>
            <a:pPr marL="184150" indent="-171450">
              <a:buFont typeface="Arial" panose="020B0604020202020204" pitchFamily="34" charset="0"/>
              <a:buChar char="•"/>
            </a:pPr>
            <a:r>
              <a:rPr lang="en-US" sz="1400" dirty="0">
                <a:solidFill>
                  <a:srgbClr val="1D1D1B"/>
                </a:solidFill>
                <a:latin typeface="+mn-lt"/>
                <a:cs typeface="BlissPro"/>
              </a:rPr>
              <a:t>in Engineering Design, a deep understanding of the design process and the use of 2D and 3D design techniques to meet design specifications</a:t>
            </a:r>
          </a:p>
          <a:p>
            <a:pPr marL="184150" indent="-171450">
              <a:buFont typeface="Arial" panose="020B0604020202020204" pitchFamily="34" charset="0"/>
              <a:buChar char="•"/>
            </a:pPr>
            <a:r>
              <a:rPr lang="en-US" sz="1400" dirty="0">
                <a:solidFill>
                  <a:srgbClr val="1D1D1B"/>
                </a:solidFill>
                <a:latin typeface="+mn-lt"/>
                <a:cs typeface="BlissPro"/>
              </a:rPr>
              <a:t>in Engineering Manufacture,  a deep understanding of the processes, materials, tools and equipment used within the engineering, manufacturing, process and control sector</a:t>
            </a:r>
          </a:p>
          <a:p>
            <a:pPr marL="184150" indent="-171450">
              <a:buFont typeface="Arial" panose="020B0604020202020204" pitchFamily="34" charset="0"/>
              <a:buChar char="•"/>
            </a:pPr>
            <a:r>
              <a:rPr lang="en-US" sz="1400" dirty="0">
                <a:solidFill>
                  <a:srgbClr val="1D1D1B"/>
                </a:solidFill>
                <a:latin typeface="+mn-lt"/>
                <a:cs typeface="BlissPro"/>
              </a:rPr>
              <a:t>in </a:t>
            </a:r>
            <a:r>
              <a:rPr lang="en-GB" sz="1400" dirty="0">
                <a:solidFill>
                  <a:srgbClr val="000000"/>
                </a:solidFill>
                <a:effectLst/>
                <a:latin typeface="+mn-lt"/>
                <a:ea typeface="Times New Roman" panose="02020603050405020304" pitchFamily="18" charset="0"/>
              </a:rPr>
              <a:t>Engineering Programmable Systems, </a:t>
            </a:r>
            <a:r>
              <a:rPr lang="en-US" sz="1400" dirty="0">
                <a:solidFill>
                  <a:srgbClr val="1D1D1B"/>
                </a:solidFill>
                <a:latin typeface="+mn-lt"/>
                <a:cs typeface="BlissPro"/>
              </a:rPr>
              <a:t>a deep understanding of the key principles that underpin how electronic and programmable technologies work.</a:t>
            </a:r>
          </a:p>
          <a:p>
            <a:pPr marL="184150" indent="-171450">
              <a:buFont typeface="Arial" panose="020B0604020202020204" pitchFamily="34" charset="0"/>
              <a:buChar char="•"/>
            </a:pPr>
            <a:endParaRPr lang="en-US" sz="1000" dirty="0">
              <a:solidFill>
                <a:srgbClr val="1D1D1B"/>
              </a:solidFill>
              <a:latin typeface="+mn-lt"/>
              <a:cs typeface="BlissPro"/>
            </a:endParaRPr>
          </a:p>
          <a:p>
            <a:pPr marL="184150" indent="-171450">
              <a:buFont typeface="Arial" panose="020B0604020202020204" pitchFamily="34" charset="0"/>
              <a:buChar char="•"/>
            </a:pPr>
            <a:endParaRPr lang="en-US" sz="1000" dirty="0">
              <a:solidFill>
                <a:srgbClr val="1D1D1B"/>
              </a:solidFill>
              <a:latin typeface="+mn-lt"/>
              <a:cs typeface="BlissPro"/>
            </a:endParaRPr>
          </a:p>
          <a:p>
            <a:pPr marL="184150" indent="-171450" algn="l">
              <a:lnSpc>
                <a:spcPct val="100000"/>
              </a:lnSpc>
              <a:buFont typeface="Arial" panose="020B0604020202020204" pitchFamily="34" charset="0"/>
              <a:buChar char="•"/>
            </a:pPr>
            <a:endParaRPr lang="en-US" sz="1000" dirty="0">
              <a:solidFill>
                <a:srgbClr val="1D1D1B"/>
              </a:solidFill>
              <a:latin typeface="+mn-lt"/>
              <a:cs typeface="BlissPro"/>
            </a:endParaRPr>
          </a:p>
          <a:p>
            <a:pPr marL="184150" indent="-171450" algn="l">
              <a:lnSpc>
                <a:spcPct val="100000"/>
              </a:lnSpc>
              <a:buFont typeface="Arial" panose="020B0604020202020204" pitchFamily="34" charset="0"/>
              <a:buChar char="•"/>
            </a:pPr>
            <a:endParaRPr lang="en-US" sz="1000" dirty="0">
              <a:solidFill>
                <a:srgbClr val="1D1D1B"/>
              </a:solidFill>
              <a:latin typeface="+mn-lt"/>
              <a:cs typeface="BlissPro"/>
            </a:endParaRPr>
          </a:p>
        </p:txBody>
      </p:sp>
    </p:spTree>
    <p:extLst>
      <p:ext uri="{BB962C8B-B14F-4D97-AF65-F5344CB8AC3E}">
        <p14:creationId xmlns:p14="http://schemas.microsoft.com/office/powerpoint/2010/main" xmlns="" val="4070410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533401" y="438150"/>
            <a:ext cx="8031163" cy="276999"/>
          </a:xfrm>
        </p:spPr>
        <p:txBody>
          <a:bodyPr/>
          <a:lstStyle/>
          <a:p>
            <a:pPr algn="ctr"/>
            <a:r>
              <a:rPr lang="en-GB" b="1" dirty="0"/>
              <a:t>Performance objectives (POs)</a:t>
            </a:r>
            <a:endParaRPr lang="en-GB" b="1" dirty="0">
              <a:latin typeface="+mn-lt"/>
            </a:endParaRPr>
          </a:p>
        </p:txBody>
      </p:sp>
      <p:sp>
        <p:nvSpPr>
          <p:cNvPr id="6" name="TextBox 5">
            <a:extLst>
              <a:ext uri="{FF2B5EF4-FFF2-40B4-BE49-F238E27FC236}">
                <a16:creationId xmlns:a16="http://schemas.microsoft.com/office/drawing/2014/main" xmlns="" id="{1A119758-E2C0-473A-BD02-4D18F39E8EF1}"/>
              </a:ext>
            </a:extLst>
          </p:cNvPr>
          <p:cNvSpPr txBox="1"/>
          <p:nvPr/>
        </p:nvSpPr>
        <p:spPr>
          <a:xfrm>
            <a:off x="757055" y="3425525"/>
            <a:ext cx="7629890" cy="738664"/>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Each Cambridge National qualification has related Performance Objectives.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There are four Performance Objectives in each Cambridge National in Engineering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Weightings for each Performance Objective can be found in section 4 of the specification.</a:t>
            </a:r>
            <a:endParaRPr lang="en-GB" sz="1400" dirty="0">
              <a:latin typeface="Arial" panose="020B0604020202020204" pitchFamily="34" charset="0"/>
              <a:cs typeface="Arial" panose="020B0604020202020204" pitchFamily="34" charset="0"/>
            </a:endParaRPr>
          </a:p>
        </p:txBody>
      </p:sp>
      <p:pic>
        <p:nvPicPr>
          <p:cNvPr id="3" name="Picture 2" descr="Image showing:&#10;PO1 Recall knowledge and show understanding&#10;PO2 Apply knowledge and understanding&#10;PO3 Analyse and evaluate knowledge, understanding and performance&#10;PO4 Demonstrate and apply skills and processes relevant to the subject area&#10;&#10;">
            <a:extLst>
              <a:ext uri="{FF2B5EF4-FFF2-40B4-BE49-F238E27FC236}">
                <a16:creationId xmlns:a16="http://schemas.microsoft.com/office/drawing/2014/main" xmlns="" id="{A71CC34D-7DB3-41C3-962E-6B163A4148E7}"/>
              </a:ext>
            </a:extLst>
          </p:cNvPr>
          <p:cNvPicPr>
            <a:picLocks noChangeAspect="1"/>
          </p:cNvPicPr>
          <p:nvPr/>
        </p:nvPicPr>
        <p:blipFill>
          <a:blip r:embed="rId3" cstate="print"/>
          <a:stretch>
            <a:fillRect/>
          </a:stretch>
        </p:blipFill>
        <p:spPr>
          <a:xfrm>
            <a:off x="1118574" y="942064"/>
            <a:ext cx="6867525" cy="2324100"/>
          </a:xfrm>
          <a:prstGeom prst="rect">
            <a:avLst/>
          </a:prstGeom>
        </p:spPr>
      </p:pic>
    </p:spTree>
    <p:extLst>
      <p:ext uri="{BB962C8B-B14F-4D97-AF65-F5344CB8AC3E}">
        <p14:creationId xmlns:p14="http://schemas.microsoft.com/office/powerpoint/2010/main" xmlns="" val="10705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BD38C54-A5F0-4761-9705-1DD3904F8579}"/>
              </a:ext>
            </a:extLst>
          </p:cNvPr>
          <p:cNvSpPr>
            <a:spLocks noGrp="1"/>
          </p:cNvSpPr>
          <p:nvPr>
            <p:ph type="body" sz="quarter" idx="4294967295"/>
          </p:nvPr>
        </p:nvSpPr>
        <p:spPr>
          <a:xfrm>
            <a:off x="556419" y="438150"/>
            <a:ext cx="8031163" cy="276999"/>
          </a:xfrm>
        </p:spPr>
        <p:txBody>
          <a:bodyPr/>
          <a:lstStyle/>
          <a:p>
            <a:pPr algn="ctr"/>
            <a:r>
              <a:rPr lang="en-GB" b="1" dirty="0">
                <a:solidFill>
                  <a:srgbClr val="000000"/>
                </a:solidFill>
                <a:effectLst/>
                <a:latin typeface="+mn-lt"/>
                <a:ea typeface="Times New Roman" panose="02020603050405020304" pitchFamily="18" charset="0"/>
              </a:rPr>
              <a:t>Cambridge National in Engineering Design</a:t>
            </a:r>
            <a:endParaRPr lang="en-GB" b="1" dirty="0">
              <a:latin typeface="+mn-lt"/>
            </a:endParaRPr>
          </a:p>
        </p:txBody>
      </p:sp>
      <p:sp>
        <p:nvSpPr>
          <p:cNvPr id="6" name="TextBox 5">
            <a:extLst>
              <a:ext uri="{FF2B5EF4-FFF2-40B4-BE49-F238E27FC236}">
                <a16:creationId xmlns:a16="http://schemas.microsoft.com/office/drawing/2014/main" xmlns="" id="{670509E1-988C-40B4-9292-015AD894862B}"/>
              </a:ext>
            </a:extLst>
          </p:cNvPr>
          <p:cNvSpPr txBox="1"/>
          <p:nvPr/>
        </p:nvSpPr>
        <p:spPr>
          <a:xfrm>
            <a:off x="2628000" y="1008000"/>
            <a:ext cx="6192688" cy="3046988"/>
          </a:xfrm>
          <a:prstGeom prst="rect">
            <a:avLst/>
          </a:prstGeom>
          <a:noFill/>
        </p:spPr>
        <p:txBody>
          <a:bodyPr wrap="square">
            <a:spAutoFit/>
          </a:bodyPr>
          <a:lstStyle/>
          <a:p>
            <a:pPr marL="12700" algn="l">
              <a:lnSpc>
                <a:spcPct val="100000"/>
              </a:lnSpc>
            </a:pPr>
            <a:r>
              <a:rPr lang="en-US" sz="1200" dirty="0">
                <a:solidFill>
                  <a:srgbClr val="1D1D1B"/>
                </a:solidFill>
                <a:latin typeface="+mn-lt"/>
                <a:cs typeface="BlissPro"/>
              </a:rPr>
              <a:t>Our Cambridge National in </a:t>
            </a:r>
            <a:r>
              <a:rPr lang="en-US" sz="1200" dirty="0">
                <a:solidFill>
                  <a:srgbClr val="000000"/>
                </a:solidFill>
                <a:effectLst/>
                <a:latin typeface="+mn-lt"/>
                <a:ea typeface="Times New Roman" panose="02020603050405020304" pitchFamily="18" charset="0"/>
              </a:rPr>
              <a:t>Engineering Design </a:t>
            </a:r>
            <a:r>
              <a:rPr lang="en-US" sz="1200" dirty="0">
                <a:solidFill>
                  <a:srgbClr val="1D1D1B"/>
                </a:solidFill>
                <a:latin typeface="+mn-lt"/>
                <a:cs typeface="BlissPro"/>
              </a:rPr>
              <a:t>will encourage students to:</a:t>
            </a:r>
          </a:p>
          <a:p>
            <a:pPr marL="12700" algn="l">
              <a:lnSpc>
                <a:spcPct val="100000"/>
              </a:lnSpc>
            </a:pPr>
            <a:endParaRPr lang="en-US" sz="1200" dirty="0">
              <a:solidFill>
                <a:srgbClr val="1D1D1B"/>
              </a:solidFill>
              <a:latin typeface="+mn-lt"/>
              <a:cs typeface="BlissPro"/>
            </a:endParaRP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understand and apply the fundamental principles and concepts of Engineering Design, including the design process, types of drawings, influences on design, and the use of Computer Aided Design (CAD)</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develop learning and practical skills that can be applied to real-life contexts and work situations</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think creatively, innovatively, analytically, logically and critically</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develop independence and confidence in using skills that would be relevant to the engineering design and development sector and more widely</a:t>
            </a:r>
          </a:p>
          <a:p>
            <a:pPr marL="184150" indent="-171450" algn="l">
              <a:lnSpc>
                <a:spcPct val="100000"/>
              </a:lnSpc>
              <a:buFont typeface="Arial" panose="020B0604020202020204" pitchFamily="34" charset="0"/>
              <a:buChar char="•"/>
            </a:pPr>
            <a:r>
              <a:rPr lang="en-GB" sz="1200" dirty="0">
                <a:solidFill>
                  <a:srgbClr val="1D1D1B"/>
                </a:solidFill>
                <a:latin typeface="+mn-lt"/>
                <a:cs typeface="BlissPro"/>
              </a:rPr>
              <a:t>analyse</a:t>
            </a:r>
            <a:r>
              <a:rPr lang="en-US" sz="1200" dirty="0">
                <a:solidFill>
                  <a:srgbClr val="1D1D1B"/>
                </a:solidFill>
                <a:latin typeface="+mn-lt"/>
                <a:cs typeface="BlissPro"/>
              </a:rPr>
              <a:t> problems in design terms through practical experience of solving such problems, including designing, and modelling designs to meet a design brief</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understand the different stages of the iterative design process, </a:t>
            </a:r>
            <a:r>
              <a:rPr lang="en-GB" sz="1200" dirty="0">
                <a:solidFill>
                  <a:srgbClr val="1D1D1B"/>
                </a:solidFill>
                <a:latin typeface="+mn-lt"/>
                <a:cs typeface="BlissPro"/>
              </a:rPr>
              <a:t>recognising</a:t>
            </a:r>
            <a:r>
              <a:rPr lang="en-US" sz="1200" dirty="0">
                <a:solidFill>
                  <a:srgbClr val="1D1D1B"/>
                </a:solidFill>
                <a:latin typeface="+mn-lt"/>
                <a:cs typeface="BlissPro"/>
              </a:rPr>
              <a:t> the cyclical nature of this approach</a:t>
            </a:r>
          </a:p>
          <a:p>
            <a:pPr marL="184150" indent="-171450" algn="l">
              <a:lnSpc>
                <a:spcPct val="100000"/>
              </a:lnSpc>
              <a:buFont typeface="Arial" panose="020B0604020202020204" pitchFamily="34" charset="0"/>
              <a:buChar char="•"/>
            </a:pPr>
            <a:r>
              <a:rPr lang="en-US" sz="1200" dirty="0">
                <a:solidFill>
                  <a:srgbClr val="1D1D1B"/>
                </a:solidFill>
                <a:latin typeface="+mn-lt"/>
                <a:cs typeface="BlissPro"/>
              </a:rPr>
              <a:t>evaluate designs through product disassembly and the process of using product analysis.</a:t>
            </a:r>
          </a:p>
        </p:txBody>
      </p:sp>
      <p:pic>
        <p:nvPicPr>
          <p:cNvPr id="5" name="Picture 4">
            <a:extLst>
              <a:ext uri="{FF2B5EF4-FFF2-40B4-BE49-F238E27FC236}">
                <a16:creationId xmlns:a16="http://schemas.microsoft.com/office/drawing/2014/main" xmlns="" id="{C9EF3EBE-CB37-41D0-B12B-92D1DC98B8A3}"/>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396000" y="1065600"/>
            <a:ext cx="2016224" cy="2852956"/>
          </a:xfrm>
          <a:prstGeom prst="rect">
            <a:avLst/>
          </a:prstGeom>
          <a:ln w="6350">
            <a:solidFill>
              <a:srgbClr val="E6E6E6"/>
            </a:solidFill>
          </a:ln>
        </p:spPr>
      </p:pic>
      <p:sp>
        <p:nvSpPr>
          <p:cNvPr id="8" name="TextBox 7">
            <a:extLst>
              <a:ext uri="{FF2B5EF4-FFF2-40B4-BE49-F238E27FC236}">
                <a16:creationId xmlns:a16="http://schemas.microsoft.com/office/drawing/2014/main" xmlns="" id="{D7F7C994-DF96-4D81-A490-1BE675FCB09C}"/>
              </a:ext>
            </a:extLst>
          </p:cNvPr>
          <p:cNvSpPr txBox="1"/>
          <p:nvPr/>
        </p:nvSpPr>
        <p:spPr>
          <a:xfrm>
            <a:off x="261729" y="4290906"/>
            <a:ext cx="8784976" cy="738664"/>
          </a:xfrm>
          <a:prstGeom prst="rect">
            <a:avLst/>
          </a:prstGeom>
          <a:ln>
            <a:solidFill>
              <a:schemeClr val="accent1"/>
            </a:solidFill>
          </a:ln>
        </p:spPr>
        <p:txBody>
          <a:bodyPr vert="horz" wrap="square" lIns="0" tIns="0" rIns="0" bIns="0" rtlCol="0">
            <a:spAutoFit/>
          </a:bodyPr>
          <a:lstStyle/>
          <a:p>
            <a:pPr marL="12700" algn="ctr">
              <a:lnSpc>
                <a:spcPct val="100000"/>
              </a:lnSpc>
            </a:pPr>
            <a:r>
              <a:rPr lang="en-GB" sz="1200" dirty="0">
                <a:latin typeface="+mn-lt"/>
                <a:cs typeface="BlissPro"/>
              </a:rPr>
              <a:t>The information in our session today is based on our </a:t>
            </a:r>
            <a:r>
              <a:rPr lang="en-GB" sz="1200" b="1" dirty="0">
                <a:solidFill>
                  <a:schemeClr val="accent2"/>
                </a:solidFill>
                <a:latin typeface="+mn-lt"/>
                <a:cs typeface="BlissPro"/>
                <a:hlinkClick r:id="rId4">
                  <a:extLst>
                    <a:ext uri="{A12FA001-AC4F-418D-AE19-62706E023703}">
                      <ahyp:hlinkClr xmlns:ahyp="http://schemas.microsoft.com/office/drawing/2018/hyperlinkcolor" xmlns="" val="tx"/>
                    </a:ext>
                  </a:extLst>
                </a:hlinkClick>
              </a:rPr>
              <a:t>draft specification</a:t>
            </a:r>
            <a:r>
              <a:rPr lang="en-GB" sz="1200" b="1" dirty="0">
                <a:solidFill>
                  <a:schemeClr val="accent2"/>
                </a:solidFill>
                <a:latin typeface="+mn-lt"/>
                <a:cs typeface="BlissPro"/>
              </a:rPr>
              <a:t> </a:t>
            </a:r>
            <a:r>
              <a:rPr lang="en-GB" sz="1200" dirty="0">
                <a:latin typeface="+mn-lt"/>
                <a:cs typeface="BlissPro"/>
              </a:rPr>
              <a:t>submitted </a:t>
            </a:r>
            <a:r>
              <a:rPr lang="en-GB" sz="1200" b="0" i="0" dirty="0">
                <a:effectLst/>
                <a:latin typeface="+mn-lt"/>
              </a:rPr>
              <a:t>for consideration on key stage 4 performance tables in England for 2024.</a:t>
            </a:r>
          </a:p>
          <a:p>
            <a:pPr marL="12700" algn="l">
              <a:lnSpc>
                <a:spcPct val="100000"/>
              </a:lnSpc>
            </a:pPr>
            <a:endParaRPr lang="en-GB" sz="1200" dirty="0">
              <a:latin typeface="+mn-lt"/>
            </a:endParaRPr>
          </a:p>
          <a:p>
            <a:pPr marL="12700" algn="ctr">
              <a:lnSpc>
                <a:spcPct val="100000"/>
              </a:lnSpc>
            </a:pPr>
            <a:r>
              <a:rPr lang="en-GB" sz="1200" b="0" i="0" dirty="0">
                <a:effectLst/>
                <a:latin typeface="+mn-lt"/>
              </a:rPr>
              <a:t>We expect the initia</a:t>
            </a:r>
            <a:r>
              <a:rPr lang="en-GB" sz="1200" dirty="0">
                <a:latin typeface="+mn-lt"/>
              </a:rPr>
              <a:t>l </a:t>
            </a:r>
            <a:r>
              <a:rPr lang="en-GB" sz="1200" b="0" i="0" dirty="0">
                <a:effectLst/>
                <a:latin typeface="+mn-lt"/>
              </a:rPr>
              <a:t>list of approved qualifications will be published in the autumn of this year.</a:t>
            </a:r>
            <a:endParaRPr lang="en-GB" sz="1200" dirty="0">
              <a:latin typeface="+mn-lt"/>
              <a:cs typeface="BlissPro"/>
            </a:endParaRPr>
          </a:p>
        </p:txBody>
      </p:sp>
    </p:spTree>
    <p:extLst>
      <p:ext uri="{BB962C8B-B14F-4D97-AF65-F5344CB8AC3E}">
        <p14:creationId xmlns:p14="http://schemas.microsoft.com/office/powerpoint/2010/main" xmlns="" val="4117463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CR Corporate">
  <a:themeElements>
    <a:clrScheme name="Custom 1">
      <a:dk1>
        <a:srgbClr val="000000"/>
      </a:dk1>
      <a:lt1>
        <a:srgbClr val="FFFFFF"/>
      </a:lt1>
      <a:dk2>
        <a:srgbClr val="000000"/>
      </a:dk2>
      <a:lt2>
        <a:srgbClr val="FFFFFF"/>
      </a:lt2>
      <a:accent1>
        <a:srgbClr val="D2460A"/>
      </a:accent1>
      <a:accent2>
        <a:srgbClr val="C30049"/>
      </a:accent2>
      <a:accent3>
        <a:srgbClr val="4578AB"/>
      </a:accent3>
      <a:accent4>
        <a:srgbClr val="AB579C"/>
      </a:accent4>
      <a:accent5>
        <a:srgbClr val="CFD2D3"/>
      </a:accent5>
      <a:accent6>
        <a:srgbClr val="9CC328"/>
      </a:accent6>
      <a:hlink>
        <a:srgbClr val="4579AB"/>
      </a:hlink>
      <a:folHlink>
        <a:srgbClr val="D2450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C20AC"/>
        </a:solidFill>
      </a:spPr>
      <a:bodyPr wrap="square" lIns="0" tIns="0" rIns="0" bIns="0" rtlCol="0" anchor="ctr"/>
      <a:lstStyle>
        <a:defPPr marL="12700" algn="l">
          <a:defRPr sz="1400" b="1" dirty="0">
            <a:latin typeface="+mj-lt"/>
          </a:defRPr>
        </a:defPPr>
      </a:lstStyle>
    </a:spDef>
    <a:txDef>
      <a:spPr/>
      <a:bodyPr vert="horz" wrap="square" lIns="0" tIns="0" rIns="0" bIns="0" rtlCol="0">
        <a:spAutoFit/>
      </a:bodyPr>
      <a:lstStyle>
        <a:defPPr marL="12700" algn="l">
          <a:lnSpc>
            <a:spcPct val="100000"/>
          </a:lnSpc>
          <a:defRPr sz="1400" dirty="0" smtClean="0">
            <a:solidFill>
              <a:srgbClr val="1D1D1B"/>
            </a:solidFill>
            <a:latin typeface="+mn-lt"/>
            <a:cs typeface="BlissPro"/>
          </a:defRPr>
        </a:defPPr>
      </a:lstStyle>
    </a:txDef>
  </a:objectDefaults>
  <a:extraClrSchemeLst/>
  <a:extLst>
    <a:ext uri="{05A4C25C-085E-4340-85A3-A5531E510DB2}">
      <thm15:themeFamily xmlns:thm15="http://schemas.microsoft.com/office/thememl/2012/main" xmlns="" name="Cambridge National Campaign Strategy 20-21" id="{37BEC6F2-D4E0-42BF-B6EF-0F7C4FD76333}" vid="{D78B80FC-5A74-466A-9340-8BE811E7C7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U xmlns="cfb83bbe-f0bb-41b9-9d26-63f04bc85bb2">Group</BU>
    <Template xmlns="cfb83bbe-f0bb-41b9-9d26-63f04bc85bb2">Powerpoint</Templ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F2633703E9ED45BC1207561ED9AE73" ma:contentTypeVersion="11" ma:contentTypeDescription="Create a new document." ma:contentTypeScope="" ma:versionID="6321d29c76510e17209a5f6cb2e83272">
  <xsd:schema xmlns:xsd="http://www.w3.org/2001/XMLSchema" xmlns:xs="http://www.w3.org/2001/XMLSchema" xmlns:p="http://schemas.microsoft.com/office/2006/metadata/properties" xmlns:ns3="a0cb3653-b17e-46b7-8422-d6c8e3c85f54" xmlns:ns4="cfb83bbe-f0bb-41b9-9d26-63f04bc85bb2" targetNamespace="http://schemas.microsoft.com/office/2006/metadata/properties" ma:root="true" ma:fieldsID="04f2be0fba1a1b436211484f52e62d37" ns3:_="" ns4:_="">
    <xsd:import namespace="a0cb3653-b17e-46b7-8422-d6c8e3c85f54"/>
    <xsd:import namespace="cfb83bbe-f0bb-41b9-9d26-63f04bc85bb2"/>
    <xsd:element name="properties">
      <xsd:complexType>
        <xsd:sequence>
          <xsd:element name="documentManagement">
            <xsd:complexType>
              <xsd:all>
                <xsd:element ref="ns3:_dlc_DocId" minOccurs="0"/>
                <xsd:element ref="ns3:_dlc_DocIdUrl" minOccurs="0"/>
                <xsd:element ref="ns3:_dlc_DocIdPersistId" minOccurs="0"/>
                <xsd:element ref="ns4:Template" minOccurs="0"/>
                <xsd:element ref="ns4:BU"/>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b3653-b17e-46b7-8422-d6c8e3c85f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fb83bbe-f0bb-41b9-9d26-63f04bc85bb2" elementFormDefault="qualified">
    <xsd:import namespace="http://schemas.microsoft.com/office/2006/documentManagement/types"/>
    <xsd:import namespace="http://schemas.microsoft.com/office/infopath/2007/PartnerControls"/>
    <xsd:element name="Template" ma:index="11" nillable="true" ma:displayName="Template" ma:internalName="Template">
      <xsd:simpleType>
        <xsd:restriction base="dms:Text">
          <xsd:maxLength value="255"/>
        </xsd:restriction>
      </xsd:simpleType>
    </xsd:element>
    <xsd:element name="BU" ma:index="12" ma:displayName="BU" ma:default="Group" ma:format="Dropdown" ma:internalName="BU">
      <xsd:simpleType>
        <xsd:restriction base="dms:Choice">
          <xsd:enumeration value="CAIE"/>
          <xsd:enumeration value="CAE"/>
          <xsd:enumeration value="Group"/>
          <xsd:enumeration value="OCR"/>
          <xsd:enumeration value="CAA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A49B5B1A-403D-4548-BA74-6F4A429BCCF2}">
  <ds:schemaRefs>
    <ds:schemaRef ds:uri="cfb83bbe-f0bb-41b9-9d26-63f04bc85bb2"/>
    <ds:schemaRef ds:uri="http://purl.org/dc/elements/1.1/"/>
    <ds:schemaRef ds:uri="a0cb3653-b17e-46b7-8422-d6c8e3c85f54"/>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4CC74A6-4B04-4BD1-9614-DC8E94FA6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cb3653-b17e-46b7-8422-d6c8e3c85f54"/>
    <ds:schemaRef ds:uri="cfb83bbe-f0bb-41b9-9d26-63f04bc85b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A41EB8-7115-417D-83E8-FEFAEC60DA7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Cambridge National Campaign Strategy 20-21</Template>
  <TotalTime>5295</TotalTime>
  <Words>3455</Words>
  <Application>Microsoft Office PowerPoint</Application>
  <PresentationFormat>On-screen Show (16:9)</PresentationFormat>
  <Paragraphs>502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OCR Corporate</vt:lpstr>
      <vt:lpstr>Slide 1</vt:lpstr>
      <vt:lpstr>Build brilliant Cambridge Nationals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OCR</dc:creator>
  <cp:lastModifiedBy>Owner</cp:lastModifiedBy>
  <cp:revision>305</cp:revision>
  <cp:lastPrinted>2016-06-28T09:02:14Z</cp:lastPrinted>
  <dcterms:created xsi:type="dcterms:W3CDTF">2020-10-01T10:14:15Z</dcterms:created>
  <dcterms:modified xsi:type="dcterms:W3CDTF">2021-06-29T08:39:19Z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2016-06-27T00:00:00Z</vt:filetime>
  </property>
  <property fmtid="{D5CDD505-2E9C-101B-9397-08002B2CF9AE}" pid="3" name="Creator">
    <vt:lpwstr>Adobe Illustrator CC 2015 (Macintosh)</vt:lpwstr>
  </property>
  <property fmtid="{D5CDD505-2E9C-101B-9397-08002B2CF9AE}" pid="4" name="LastSaved">
    <vt:filetime>2016-06-27T00:00:00Z</vt:filetime>
  </property>
  <property fmtid="{D5CDD505-2E9C-101B-9397-08002B2CF9AE}" pid="5" name="_dlc_DocId">
    <vt:lpwstr>DECSDN4DT5Y4-280-227</vt:lpwstr>
  </property>
  <property fmtid="{D5CDD505-2E9C-101B-9397-08002B2CF9AE}" pid="6" name="_dlc_DocIdItemGuid">
    <vt:lpwstr>6ff64648-075f-42fe-adc4-2ae9a9c67803</vt:lpwstr>
  </property>
  <property fmtid="{D5CDD505-2E9C-101B-9397-08002B2CF9AE}" pid="7" name="_dlc_DocIdUrl">
    <vt:lpwstr>http://insite.ucles.org.uk/_layouts/DocIdRedir.aspx?ID=DECSDN4DT5Y4-280-227, DECSDN4DT5Y4-280-227</vt:lpwstr>
  </property>
  <property fmtid="{D5CDD505-2E9C-101B-9397-08002B2CF9AE}" pid="8" name="ContentTypeId">
    <vt:lpwstr>0x010100D3F2633703E9ED45BC1207561ED9AE73</vt:lpwstr>
  </property>
  <property fmtid="{D5CDD505-2E9C-101B-9397-08002B2CF9AE}" pid="9" name="Order">
    <vt:lpwstr>22700.0000000000</vt:lpwstr>
  </property>
</Properties>
</file>