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615" r:id="rId3"/>
    <p:sldId id="612" r:id="rId4"/>
    <p:sldId id="258" r:id="rId5"/>
    <p:sldId id="600" r:id="rId6"/>
    <p:sldId id="597" r:id="rId7"/>
    <p:sldId id="601" r:id="rId8"/>
    <p:sldId id="593" r:id="rId9"/>
    <p:sldId id="609" r:id="rId10"/>
    <p:sldId id="611" r:id="rId11"/>
    <p:sldId id="602" r:id="rId12"/>
    <p:sldId id="610" r:id="rId13"/>
    <p:sldId id="594" r:id="rId14"/>
    <p:sldId id="606" r:id="rId15"/>
    <p:sldId id="616" r:id="rId16"/>
    <p:sldId id="607" r:id="rId17"/>
    <p:sldId id="613" r:id="rId18"/>
    <p:sldId id="605" r:id="rId19"/>
    <p:sldId id="596" r:id="rId20"/>
    <p:sldId id="614" r:id="rId21"/>
    <p:sldId id="262" r:id="rId22"/>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80">
          <p15:clr>
            <a:srgbClr val="A4A3A4"/>
          </p15:clr>
        </p15:guide>
        <p15:guide id="2" pos="2789">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C"/>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100" autoAdjust="0"/>
    <p:restoredTop sz="80469" autoAdjust="0"/>
  </p:normalViewPr>
  <p:slideViewPr>
    <p:cSldViewPr snapToGrid="0">
      <p:cViewPr varScale="1">
        <p:scale>
          <a:sx n="66" d="100"/>
          <a:sy n="66" d="100"/>
        </p:scale>
        <p:origin x="72" y="126"/>
      </p:cViewPr>
      <p:guideLst>
        <p:guide orient="horz" pos="1480"/>
        <p:guide pos="2789"/>
      </p:guideLst>
    </p:cSldViewPr>
  </p:slideViewPr>
  <p:notesTextViewPr>
    <p:cViewPr>
      <p:scale>
        <a:sx n="100" d="100"/>
        <a:sy n="100" d="100"/>
      </p:scale>
      <p:origin x="0" y="0"/>
    </p:cViewPr>
  </p:notesTextViewPr>
  <p:sorterViewPr>
    <p:cViewPr>
      <p:scale>
        <a:sx n="100" d="100"/>
        <a:sy n="100" d="100"/>
      </p:scale>
      <p:origin x="0" y="11730"/>
    </p:cViewPr>
  </p:sorterViewPr>
  <p:notesViewPr>
    <p:cSldViewPr snapToGrid="0" snapToObjects="1" showGuides="1">
      <p:cViewPr varScale="1">
        <p:scale>
          <a:sx n="56" d="100"/>
          <a:sy n="56" d="100"/>
        </p:scale>
        <p:origin x="2856" y="78"/>
      </p:cViewPr>
      <p:guideLst>
        <p:guide orient="horz" pos="3157"/>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5559" cy="501095"/>
          </a:xfrm>
          <a:prstGeom prst="rect">
            <a:avLst/>
          </a:prstGeom>
        </p:spPr>
        <p:txBody>
          <a:bodyPr vert="horz" lIns="92509" tIns="46255" rIns="92509" bIns="46255" rtlCol="0"/>
          <a:lstStyle>
            <a:lvl1pPr algn="l">
              <a:defRPr sz="1200"/>
            </a:lvl1pPr>
          </a:lstStyle>
          <a:p>
            <a:endParaRPr lang="en-US"/>
          </a:p>
        </p:txBody>
      </p:sp>
      <p:sp>
        <p:nvSpPr>
          <p:cNvPr id="3" name="Date Placeholder 2"/>
          <p:cNvSpPr>
            <a:spLocks noGrp="1"/>
          </p:cNvSpPr>
          <p:nvPr>
            <p:ph type="dt" idx="1"/>
          </p:nvPr>
        </p:nvSpPr>
        <p:spPr>
          <a:xfrm>
            <a:off x="3902597" y="1"/>
            <a:ext cx="2985559" cy="501095"/>
          </a:xfrm>
          <a:prstGeom prst="rect">
            <a:avLst/>
          </a:prstGeom>
        </p:spPr>
        <p:txBody>
          <a:bodyPr vert="horz" lIns="92509" tIns="46255" rIns="92509" bIns="46255" rtlCol="0"/>
          <a:lstStyle>
            <a:lvl1pPr algn="r">
              <a:defRPr sz="1200"/>
            </a:lvl1pPr>
          </a:lstStyle>
          <a:p>
            <a:fld id="{FA888D6A-022D-B445-809F-8E7B63B2C03C}" type="datetimeFigureOut">
              <a:rPr lang="en-US" smtClean="0"/>
              <a:t>4/18/2024</a:t>
            </a:fld>
            <a:endParaRPr lang="en-US"/>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2509" tIns="46255" rIns="92509" bIns="46255" rtlCol="0" anchor="ctr"/>
          <a:lstStyle/>
          <a:p>
            <a:endParaRPr lang="en-US"/>
          </a:p>
        </p:txBody>
      </p:sp>
      <p:sp>
        <p:nvSpPr>
          <p:cNvPr id="5" name="Notes Placeholder 4"/>
          <p:cNvSpPr>
            <a:spLocks noGrp="1"/>
          </p:cNvSpPr>
          <p:nvPr>
            <p:ph type="body" sz="quarter" idx="3"/>
          </p:nvPr>
        </p:nvSpPr>
        <p:spPr>
          <a:xfrm>
            <a:off x="688976" y="4760397"/>
            <a:ext cx="5511800" cy="4509850"/>
          </a:xfrm>
          <a:prstGeom prst="rect">
            <a:avLst/>
          </a:prstGeom>
        </p:spPr>
        <p:txBody>
          <a:bodyPr vert="horz" lIns="92509" tIns="46255" rIns="92509" bIns="46255"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9056"/>
            <a:ext cx="2985559" cy="501095"/>
          </a:xfrm>
          <a:prstGeom prst="rect">
            <a:avLst/>
          </a:prstGeom>
        </p:spPr>
        <p:txBody>
          <a:bodyPr vert="horz" lIns="92509" tIns="46255" rIns="92509" bIns="46255" rtlCol="0" anchor="b"/>
          <a:lstStyle>
            <a:lvl1pPr algn="l">
              <a:defRPr sz="1200"/>
            </a:lvl1pPr>
          </a:lstStyle>
          <a:p>
            <a:endParaRPr lang="en-US"/>
          </a:p>
        </p:txBody>
      </p:sp>
      <p:sp>
        <p:nvSpPr>
          <p:cNvPr id="7" name="Slide Number Placeholder 6"/>
          <p:cNvSpPr>
            <a:spLocks noGrp="1"/>
          </p:cNvSpPr>
          <p:nvPr>
            <p:ph type="sldNum" sz="quarter" idx="5"/>
          </p:nvPr>
        </p:nvSpPr>
        <p:spPr>
          <a:xfrm>
            <a:off x="3902597" y="9519056"/>
            <a:ext cx="2985559" cy="501095"/>
          </a:xfrm>
          <a:prstGeom prst="rect">
            <a:avLst/>
          </a:prstGeom>
        </p:spPr>
        <p:txBody>
          <a:bodyPr vert="horz" lIns="92509" tIns="46255" rIns="92509" bIns="46255" rtlCol="0" anchor="b"/>
          <a:lstStyle>
            <a:lvl1pPr algn="r">
              <a:defRPr sz="1200"/>
            </a:lvl1pPr>
          </a:lstStyle>
          <a:p>
            <a:fld id="{CFA63865-1F8A-C14D-8BB3-4EE4AA8E5D2C}" type="slidenum">
              <a:rPr lang="en-US" smtClean="0"/>
              <a:t>‹#›</a:t>
            </a:fld>
            <a:endParaRPr lang="en-US"/>
          </a:p>
        </p:txBody>
      </p:sp>
    </p:spTree>
    <p:extLst>
      <p:ext uri="{BB962C8B-B14F-4D97-AF65-F5344CB8AC3E}">
        <p14:creationId xmlns:p14="http://schemas.microsoft.com/office/powerpoint/2010/main" val="355263593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FA63865-1F8A-C14D-8BB3-4EE4AA8E5D2C}" type="slidenum">
              <a:rPr lang="en-US" smtClean="0"/>
              <a:t>1</a:t>
            </a:fld>
            <a:endParaRPr lang="en-US"/>
          </a:p>
        </p:txBody>
      </p:sp>
    </p:spTree>
    <p:extLst>
      <p:ext uri="{BB962C8B-B14F-4D97-AF65-F5344CB8AC3E}">
        <p14:creationId xmlns:p14="http://schemas.microsoft.com/office/powerpoint/2010/main" val="2414442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11</a:t>
            </a:fld>
            <a:endParaRPr lang="en-US"/>
          </a:p>
        </p:txBody>
      </p:sp>
    </p:spTree>
    <p:extLst>
      <p:ext uri="{BB962C8B-B14F-4D97-AF65-F5344CB8AC3E}">
        <p14:creationId xmlns:p14="http://schemas.microsoft.com/office/powerpoint/2010/main" val="504625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12</a:t>
            </a:fld>
            <a:endParaRPr lang="en-US"/>
          </a:p>
        </p:txBody>
      </p:sp>
    </p:spTree>
    <p:extLst>
      <p:ext uri="{BB962C8B-B14F-4D97-AF65-F5344CB8AC3E}">
        <p14:creationId xmlns:p14="http://schemas.microsoft.com/office/powerpoint/2010/main" val="3333322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13</a:t>
            </a:fld>
            <a:endParaRPr lang="en-US"/>
          </a:p>
        </p:txBody>
      </p:sp>
    </p:spTree>
    <p:extLst>
      <p:ext uri="{BB962C8B-B14F-4D97-AF65-F5344CB8AC3E}">
        <p14:creationId xmlns:p14="http://schemas.microsoft.com/office/powerpoint/2010/main" val="3287017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19</a:t>
            </a:fld>
            <a:endParaRPr lang="en-US"/>
          </a:p>
        </p:txBody>
      </p:sp>
    </p:spTree>
    <p:extLst>
      <p:ext uri="{BB962C8B-B14F-4D97-AF65-F5344CB8AC3E}">
        <p14:creationId xmlns:p14="http://schemas.microsoft.com/office/powerpoint/2010/main" val="3323604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20</a:t>
            </a:fld>
            <a:endParaRPr lang="en-US"/>
          </a:p>
        </p:txBody>
      </p:sp>
    </p:spTree>
    <p:extLst>
      <p:ext uri="{BB962C8B-B14F-4D97-AF65-F5344CB8AC3E}">
        <p14:creationId xmlns:p14="http://schemas.microsoft.com/office/powerpoint/2010/main" val="289077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FA63865-1F8A-C14D-8BB3-4EE4AA8E5D2C}" type="slidenum">
              <a:rPr lang="en-US" smtClean="0"/>
              <a:t>21</a:t>
            </a:fld>
            <a:endParaRPr lang="en-US"/>
          </a:p>
        </p:txBody>
      </p:sp>
    </p:spTree>
    <p:extLst>
      <p:ext uri="{BB962C8B-B14F-4D97-AF65-F5344CB8AC3E}">
        <p14:creationId xmlns:p14="http://schemas.microsoft.com/office/powerpoint/2010/main" val="295871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3</a:t>
            </a:fld>
            <a:endParaRPr lang="en-US"/>
          </a:p>
        </p:txBody>
      </p:sp>
    </p:spTree>
    <p:extLst>
      <p:ext uri="{BB962C8B-B14F-4D97-AF65-F5344CB8AC3E}">
        <p14:creationId xmlns:p14="http://schemas.microsoft.com/office/powerpoint/2010/main" val="414087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4</a:t>
            </a:fld>
            <a:endParaRPr lang="en-US"/>
          </a:p>
        </p:txBody>
      </p:sp>
    </p:spTree>
    <p:extLst>
      <p:ext uri="{BB962C8B-B14F-4D97-AF65-F5344CB8AC3E}">
        <p14:creationId xmlns:p14="http://schemas.microsoft.com/office/powerpoint/2010/main" val="3505925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5</a:t>
            </a:fld>
            <a:endParaRPr lang="en-US"/>
          </a:p>
        </p:txBody>
      </p:sp>
    </p:spTree>
    <p:extLst>
      <p:ext uri="{BB962C8B-B14F-4D97-AF65-F5344CB8AC3E}">
        <p14:creationId xmlns:p14="http://schemas.microsoft.com/office/powerpoint/2010/main" val="2940744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6</a:t>
            </a:fld>
            <a:endParaRPr lang="en-US"/>
          </a:p>
        </p:txBody>
      </p:sp>
    </p:spTree>
    <p:extLst>
      <p:ext uri="{BB962C8B-B14F-4D97-AF65-F5344CB8AC3E}">
        <p14:creationId xmlns:p14="http://schemas.microsoft.com/office/powerpoint/2010/main" val="145102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7</a:t>
            </a:fld>
            <a:endParaRPr lang="en-US"/>
          </a:p>
        </p:txBody>
      </p:sp>
    </p:spTree>
    <p:extLst>
      <p:ext uri="{BB962C8B-B14F-4D97-AF65-F5344CB8AC3E}">
        <p14:creationId xmlns:p14="http://schemas.microsoft.com/office/powerpoint/2010/main" val="3211125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8</a:t>
            </a:fld>
            <a:endParaRPr lang="en-US"/>
          </a:p>
        </p:txBody>
      </p:sp>
    </p:spTree>
    <p:extLst>
      <p:ext uri="{BB962C8B-B14F-4D97-AF65-F5344CB8AC3E}">
        <p14:creationId xmlns:p14="http://schemas.microsoft.com/office/powerpoint/2010/main" val="3031901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9</a:t>
            </a:fld>
            <a:endParaRPr lang="en-US"/>
          </a:p>
        </p:txBody>
      </p:sp>
    </p:spTree>
    <p:extLst>
      <p:ext uri="{BB962C8B-B14F-4D97-AF65-F5344CB8AC3E}">
        <p14:creationId xmlns:p14="http://schemas.microsoft.com/office/powerpoint/2010/main" val="3467384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FA63865-1F8A-C14D-8BB3-4EE4AA8E5D2C}" type="slidenum">
              <a:rPr lang="en-US" smtClean="0"/>
              <a:t>10</a:t>
            </a:fld>
            <a:endParaRPr lang="en-US"/>
          </a:p>
        </p:txBody>
      </p:sp>
    </p:spTree>
    <p:extLst>
      <p:ext uri="{BB962C8B-B14F-4D97-AF65-F5344CB8AC3E}">
        <p14:creationId xmlns:p14="http://schemas.microsoft.com/office/powerpoint/2010/main" val="1723394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3583" y="2120349"/>
            <a:ext cx="8216347" cy="3468892"/>
          </a:xfrm>
        </p:spPr>
        <p:txBody>
          <a:bodyPr/>
          <a:lstStyle>
            <a:lvl1pPr marL="0" indent="0" algn="ctr">
              <a:buNone/>
              <a:defRPr>
                <a:solidFill>
                  <a:srgbClr val="00AEEF"/>
                </a:solidFill>
                <a:latin typeface="+mn-lt"/>
                <a:cs typeface="Akkura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Title 1">
            <a:extLst>
              <a:ext uri="{FF2B5EF4-FFF2-40B4-BE49-F238E27FC236}">
                <a16:creationId xmlns:a16="http://schemas.microsoft.com/office/drawing/2014/main" id="{B0A81839-5B16-4AB8-BD18-2A57C2F60839}"/>
              </a:ext>
            </a:extLst>
          </p:cNvPr>
          <p:cNvSpPr>
            <a:spLocks noGrp="1"/>
          </p:cNvSpPr>
          <p:nvPr>
            <p:ph type="title"/>
          </p:nvPr>
        </p:nvSpPr>
        <p:spPr>
          <a:xfrm>
            <a:off x="457200" y="1273462"/>
            <a:ext cx="8229600" cy="724994"/>
          </a:xfrm>
        </p:spPr>
        <p:txBody>
          <a:bodyPr/>
          <a:lstStyle>
            <a:lvl1pPr>
              <a:defRPr>
                <a:solidFill>
                  <a:srgbClr val="1B75BC"/>
                </a:solidFill>
              </a:defRPr>
            </a:lvl1pPr>
          </a:lstStyle>
          <a:p>
            <a:r>
              <a:rPr lang="en-US" dirty="0"/>
              <a:t>Click to edit Master title style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41434" y="283028"/>
            <a:ext cx="6344757" cy="803650"/>
          </a:xfrm>
        </p:spPr>
        <p:txBody>
          <a:bodyPr/>
          <a:lstStyle>
            <a:lvl1pPr>
              <a:defRPr>
                <a:solidFill>
                  <a:srgbClr val="1B75BC"/>
                </a:solidFill>
              </a:defRPr>
            </a:lvl1pPr>
          </a:lstStyle>
          <a:p>
            <a:r>
              <a:rPr lang="en-US" dirty="0"/>
              <a:t>Click to edit Master</a:t>
            </a:r>
            <a:endParaRPr lang="en-GB" dirty="0"/>
          </a:p>
        </p:txBody>
      </p:sp>
      <p:sp>
        <p:nvSpPr>
          <p:cNvPr id="3" name="Content Placeholder 2"/>
          <p:cNvSpPr>
            <a:spLocks noGrp="1"/>
          </p:cNvSpPr>
          <p:nvPr>
            <p:ph idx="1"/>
          </p:nvPr>
        </p:nvSpPr>
        <p:spPr>
          <a:xfrm>
            <a:off x="323528" y="1325217"/>
            <a:ext cx="8462663" cy="4336031"/>
          </a:xfrm>
        </p:spPr>
        <p:txBody>
          <a:bodyPr/>
          <a:lstStyle>
            <a:lvl1pPr>
              <a:defRPr>
                <a:solidFill>
                  <a:srgbClr val="00AEEF"/>
                </a:solidFill>
                <a:latin typeface="+mn-lt"/>
                <a:cs typeface="Akkura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2014330"/>
            <a:ext cx="4028256" cy="3718927"/>
          </a:xfrm>
        </p:spPr>
        <p:txBody>
          <a:bodyPr/>
          <a:lstStyle>
            <a:lvl1pPr>
              <a:defRPr sz="2600">
                <a:solidFill>
                  <a:srgbClr val="1B75BC"/>
                </a:solidFill>
              </a:defRPr>
            </a:lvl1pPr>
            <a:lvl2pPr>
              <a:defRPr sz="24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72000" y="2014330"/>
            <a:ext cx="4114800" cy="3718927"/>
          </a:xfrm>
        </p:spPr>
        <p:txBody>
          <a:bodyPr/>
          <a:lstStyle>
            <a:lvl1pPr>
              <a:defRPr sz="2600">
                <a:solidFill>
                  <a:srgbClr val="1B75BC"/>
                </a:solidFill>
              </a:defRPr>
            </a:lvl1pPr>
            <a:lvl2pPr>
              <a:defRPr sz="2400">
                <a:latin typeface="+mn-lt"/>
              </a:defRPr>
            </a:lvl2pPr>
            <a:lvl3pPr>
              <a:defRPr sz="2000">
                <a:latin typeface="+mn-lt"/>
              </a:defRPr>
            </a:lvl3pPr>
            <a:lvl4pPr>
              <a:defRPr sz="2000">
                <a:latin typeface="+mn-lt"/>
              </a:defRPr>
            </a:lvl4pPr>
            <a:lvl5pPr>
              <a:defRPr sz="2000">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itle 1">
            <a:extLst>
              <a:ext uri="{FF2B5EF4-FFF2-40B4-BE49-F238E27FC236}">
                <a16:creationId xmlns:a16="http://schemas.microsoft.com/office/drawing/2014/main" id="{69A95C94-4EF1-4D48-9761-3640E3B65D70}"/>
              </a:ext>
            </a:extLst>
          </p:cNvPr>
          <p:cNvSpPr>
            <a:spLocks noGrp="1"/>
          </p:cNvSpPr>
          <p:nvPr>
            <p:ph type="title"/>
          </p:nvPr>
        </p:nvSpPr>
        <p:spPr>
          <a:xfrm>
            <a:off x="457200" y="1228858"/>
            <a:ext cx="8229600" cy="724994"/>
          </a:xfrm>
        </p:spPr>
        <p:txBody>
          <a:bodyPr/>
          <a:lstStyle>
            <a:lvl1pPr>
              <a:defRPr>
                <a:solidFill>
                  <a:srgbClr val="1B75BC"/>
                </a:solidFill>
              </a:defRPr>
            </a:lvl1pPr>
          </a:lstStyle>
          <a:p>
            <a:r>
              <a:rPr lang="en-US" dirty="0"/>
              <a:t>Click to edit Master 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858"/>
            <a:ext cx="8229600" cy="724994"/>
          </a:xfrm>
        </p:spPr>
        <p:txBody>
          <a:bodyPr/>
          <a:lstStyle>
            <a:lvl1pPr>
              <a:defRPr>
                <a:solidFill>
                  <a:srgbClr val="1B75BC"/>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953851"/>
            <a:ext cx="4040188" cy="471359"/>
          </a:xfrm>
        </p:spPr>
        <p:txBody>
          <a:bodyPr anchor="b"/>
          <a:lstStyle>
            <a:lvl1pPr marL="0" indent="0">
              <a:buNone/>
              <a:defRPr sz="2400" b="1">
                <a:solidFill>
                  <a:srgbClr val="1B75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25210"/>
            <a:ext cx="4040188" cy="3429179"/>
          </a:xfrm>
        </p:spPr>
        <p:txBody>
          <a:bodyPr/>
          <a:lstStyle>
            <a:lvl1pPr>
              <a:defRPr sz="2400">
                <a:solidFill>
                  <a:srgbClr val="00AEEF"/>
                </a:solidFill>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987303"/>
            <a:ext cx="4019473" cy="432509"/>
          </a:xfrm>
        </p:spPr>
        <p:txBody>
          <a:bodyPr anchor="b"/>
          <a:lstStyle>
            <a:lvl1pPr marL="0" indent="0">
              <a:buNone/>
              <a:defRPr sz="2400" b="1">
                <a:solidFill>
                  <a:srgbClr val="1B75B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425210"/>
            <a:ext cx="4041775" cy="3429179"/>
          </a:xfrm>
        </p:spPr>
        <p:txBody>
          <a:bodyPr/>
          <a:lstStyle>
            <a:lvl1pPr>
              <a:defRPr sz="2400">
                <a:solidFill>
                  <a:srgbClr val="00AEEF"/>
                </a:solidFill>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E0540B8-08F6-4240-AD14-7F536C85A79A}" type="datetimeFigureOut">
              <a:rPr lang="en-GB" smtClean="0"/>
              <a:pPr/>
              <a:t>18/04/2024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3B813C6-6B3C-431A-B0AD-74882FCFF07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0573" y="1340768"/>
            <a:ext cx="833561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itle 1">
            <a:extLst>
              <a:ext uri="{FF2B5EF4-FFF2-40B4-BE49-F238E27FC236}">
                <a16:creationId xmlns:a16="http://schemas.microsoft.com/office/drawing/2014/main" id="{7BA03B1D-07F6-43EB-A634-0C7C1B731F4C}"/>
              </a:ext>
            </a:extLst>
          </p:cNvPr>
          <p:cNvSpPr>
            <a:spLocks noGrp="1"/>
          </p:cNvSpPr>
          <p:nvPr>
            <p:ph type="title"/>
          </p:nvPr>
        </p:nvSpPr>
        <p:spPr>
          <a:xfrm>
            <a:off x="2441434" y="283028"/>
            <a:ext cx="6344757" cy="803650"/>
          </a:xfrm>
        </p:spPr>
        <p:txBody>
          <a:bodyPr/>
          <a:lstStyle>
            <a:lvl1pPr>
              <a:defRPr>
                <a:solidFill>
                  <a:srgbClr val="1B75BC"/>
                </a:solidFill>
              </a:defRPr>
            </a:lvl1pPr>
          </a:lstStyle>
          <a:p>
            <a:r>
              <a:rPr lang="en-US" dirty="0"/>
              <a:t>Click to edit Master</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6376"/>
            <a:ext cx="8229600" cy="1143000"/>
          </a:xfrm>
          <a:prstGeom prst="rect">
            <a:avLst/>
          </a:prstGeom>
        </p:spPr>
        <p:txBody>
          <a:bodyPr vert="horz" lIns="91440" tIns="45720" rIns="91440" bIns="45720" rtlCol="0" anchor="ctr">
            <a:noAutofit/>
          </a:bodyPr>
          <a:lstStyle/>
          <a:p>
            <a:r>
              <a:rPr lang="en-GB" dirty="0">
                <a:solidFill>
                  <a:srgbClr val="1B75BC"/>
                </a:solidFill>
                <a:latin typeface="Akkurat-Bold" pitchFamily="2" charset="0"/>
              </a:rPr>
              <a:t>Title –Calibri or Tahoma Bold</a:t>
            </a:r>
            <a:br>
              <a:rPr lang="en-GB" dirty="0">
                <a:solidFill>
                  <a:srgbClr val="1B75BC"/>
                </a:solidFill>
                <a:latin typeface="Akkurat-Bold" pitchFamily="2" charset="0"/>
              </a:rPr>
            </a:br>
            <a:r>
              <a:rPr lang="en-GB" dirty="0">
                <a:solidFill>
                  <a:srgbClr val="1B75BC"/>
                </a:solidFill>
                <a:latin typeface="Akkurat-Bold" pitchFamily="2" charset="0"/>
              </a:rPr>
              <a:t>RGB: 27, 117, 188</a:t>
            </a:r>
            <a:endParaRPr lang="en-GB" dirty="0"/>
          </a:p>
        </p:txBody>
      </p:sp>
      <p:sp>
        <p:nvSpPr>
          <p:cNvPr id="3" name="Text Placeholder 2"/>
          <p:cNvSpPr>
            <a:spLocks noGrp="1"/>
          </p:cNvSpPr>
          <p:nvPr>
            <p:ph type="body" idx="1"/>
          </p:nvPr>
        </p:nvSpPr>
        <p:spPr>
          <a:xfrm>
            <a:off x="467544" y="2470384"/>
            <a:ext cx="8208912" cy="3151239"/>
          </a:xfrm>
          <a:prstGeom prst="rect">
            <a:avLst/>
          </a:prstGeom>
        </p:spPr>
        <p:txBody>
          <a:bodyPr vert="horz" lIns="91440" tIns="45720" rIns="91440" bIns="45720" rtlCol="0">
            <a:normAutofit/>
          </a:bodyPr>
          <a:lstStyle/>
          <a:p>
            <a:r>
              <a:rPr lang="en-GB" dirty="0">
                <a:solidFill>
                  <a:srgbClr val="00AEEF"/>
                </a:solidFill>
                <a:latin typeface="Akkurat" pitchFamily="2" charset="0"/>
              </a:rPr>
              <a:t>Text use Calibri-Regular RGB: 0, 174, 239</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Icon&#10;&#10;Description automatically generated">
            <a:extLst>
              <a:ext uri="{FF2B5EF4-FFF2-40B4-BE49-F238E27FC236}">
                <a16:creationId xmlns:a16="http://schemas.microsoft.com/office/drawing/2014/main" id="{29D3391E-6C86-44F2-B78D-42B205FCB906}"/>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264456"/>
            <a:ext cx="1720573" cy="860287"/>
          </a:xfrm>
          <a:prstGeom prst="rect">
            <a:avLst/>
          </a:prstGeom>
        </p:spPr>
      </p:pic>
      <p:pic>
        <p:nvPicPr>
          <p:cNvPr id="4" name="Picture 3" descr="A close-up of a logo&#10;&#10;Description automatically generated">
            <a:extLst>
              <a:ext uri="{FF2B5EF4-FFF2-40B4-BE49-F238E27FC236}">
                <a16:creationId xmlns:a16="http://schemas.microsoft.com/office/drawing/2014/main" id="{46D624F0-6A3E-C175-3FC1-9F04DECDC3C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15159" y="5721994"/>
            <a:ext cx="4686046" cy="99720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 id="2147483657" r:id="rId6"/>
  </p:sldLayoutIdLst>
  <p:txStyles>
    <p:titleStyle>
      <a:lvl1pPr algn="l" defTabSz="914400" rtl="0" eaLnBrk="1" latinLnBrk="0" hangingPunct="1">
        <a:spcBef>
          <a:spcPct val="0"/>
        </a:spcBef>
        <a:buNone/>
        <a:defRPr sz="4400" b="1" kern="1200">
          <a:solidFill>
            <a:schemeClr val="tx1"/>
          </a:solidFill>
          <a:latin typeface="+mj-lt"/>
          <a:ea typeface="+mj-ea"/>
          <a:cs typeface="Akkurat-Bold"/>
        </a:defRPr>
      </a:lvl1pPr>
    </p:titleStyle>
    <p:bodyStyle>
      <a:lvl1pPr marL="457200" indent="-457200" algn="l" defTabSz="914400" rtl="0" eaLnBrk="1" latinLnBrk="0" hangingPunct="1">
        <a:spcBef>
          <a:spcPct val="20000"/>
        </a:spcBef>
        <a:buFont typeface="Arial"/>
        <a:buChar char="•"/>
        <a:defRPr sz="3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AEEF"/>
          </a:solidFill>
          <a:latin typeface="Akkurat"/>
          <a:ea typeface="+mn-ea"/>
          <a:cs typeface="Akkurat"/>
        </a:defRPr>
      </a:lvl2pPr>
      <a:lvl3pPr marL="1143000" indent="-228600" algn="l" defTabSz="914400" rtl="0" eaLnBrk="1" latinLnBrk="0" hangingPunct="1">
        <a:spcBef>
          <a:spcPct val="20000"/>
        </a:spcBef>
        <a:buFont typeface="Arial" pitchFamily="34" charset="0"/>
        <a:buChar char="•"/>
        <a:defRPr sz="2400" kern="1200">
          <a:solidFill>
            <a:srgbClr val="00AEEF"/>
          </a:solidFill>
          <a:latin typeface="Akkurat"/>
          <a:ea typeface="+mn-ea"/>
          <a:cs typeface="Akkurat"/>
        </a:defRPr>
      </a:lvl3pPr>
      <a:lvl4pPr marL="1600200" indent="-228600" algn="l" defTabSz="914400" rtl="0" eaLnBrk="1" latinLnBrk="0" hangingPunct="1">
        <a:spcBef>
          <a:spcPct val="20000"/>
        </a:spcBef>
        <a:buFont typeface="Arial" pitchFamily="34" charset="0"/>
        <a:buChar char="–"/>
        <a:defRPr sz="2000" kern="1200">
          <a:solidFill>
            <a:srgbClr val="00AEEF"/>
          </a:solidFill>
          <a:latin typeface="Akkurat"/>
          <a:ea typeface="+mn-ea"/>
          <a:cs typeface="Akkurat"/>
        </a:defRPr>
      </a:lvl4pPr>
      <a:lvl5pPr marL="2057400" indent="-228600" algn="l" defTabSz="914400" rtl="0" eaLnBrk="1" latinLnBrk="0" hangingPunct="1">
        <a:spcBef>
          <a:spcPct val="20000"/>
        </a:spcBef>
        <a:buFont typeface="Arial" pitchFamily="34" charset="0"/>
        <a:buChar char="»"/>
        <a:defRPr sz="2000" kern="1200">
          <a:solidFill>
            <a:srgbClr val="00AEEF"/>
          </a:solidFill>
          <a:latin typeface="Akkurat"/>
          <a:ea typeface="+mn-ea"/>
          <a:cs typeface="Akkura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mailto:office@istonline.org.uk"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office@istonline.org.uk"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2"/>
          </p:nvPr>
        </p:nvSpPr>
        <p:spPr>
          <a:xfrm>
            <a:off x="4571999" y="2720912"/>
            <a:ext cx="4327227" cy="2419124"/>
          </a:xfrm>
        </p:spPr>
        <p:txBody>
          <a:bodyPr>
            <a:normAutofit/>
          </a:bodyPr>
          <a:lstStyle/>
          <a:p>
            <a:pPr marL="0" indent="0">
              <a:buNone/>
            </a:pPr>
            <a:r>
              <a:rPr lang="en-GB" b="1" dirty="0"/>
              <a:t>Chair AI Group IST</a:t>
            </a:r>
          </a:p>
          <a:p>
            <a:pPr marL="0" indent="0">
              <a:buNone/>
            </a:pPr>
            <a:r>
              <a:rPr lang="en-GB" b="1" dirty="0">
                <a:effectLst/>
              </a:rPr>
              <a:t>Lead</a:t>
            </a:r>
            <a:r>
              <a:rPr lang="en-GB" b="1" dirty="0"/>
              <a:t> Global AI Accreditation</a:t>
            </a:r>
            <a:endParaRPr lang="en-GB" b="1" dirty="0">
              <a:effectLst/>
            </a:endParaRPr>
          </a:p>
          <a:p>
            <a:endParaRPr lang="en-GB" b="1" dirty="0"/>
          </a:p>
          <a:p>
            <a:pPr marL="0" indent="0">
              <a:buNone/>
            </a:pPr>
            <a:r>
              <a:rPr lang="en-GB" b="1" dirty="0"/>
              <a:t>Dr Marie Oldfield </a:t>
            </a:r>
          </a:p>
          <a:p>
            <a:pPr marL="0" indent="0">
              <a:buNone/>
            </a:pPr>
            <a:r>
              <a:rPr lang="en-GB" b="1" dirty="0" err="1"/>
              <a:t>CStat</a:t>
            </a:r>
            <a:r>
              <a:rPr lang="en-GB" b="1" dirty="0"/>
              <a:t>, CSci, APAI, SFHEA FIScT</a:t>
            </a:r>
            <a:endParaRPr lang="en-GB" b="1" dirty="0">
              <a:effectLst/>
            </a:endParaRPr>
          </a:p>
        </p:txBody>
      </p:sp>
      <p:sp>
        <p:nvSpPr>
          <p:cNvPr id="2" name="Title 1"/>
          <p:cNvSpPr>
            <a:spLocks noGrp="1"/>
          </p:cNvSpPr>
          <p:nvPr>
            <p:ph type="title"/>
          </p:nvPr>
        </p:nvSpPr>
        <p:spPr>
          <a:xfrm>
            <a:off x="457200" y="1084882"/>
            <a:ext cx="8229600" cy="1233422"/>
          </a:xfrm>
        </p:spPr>
        <p:txBody>
          <a:bodyPr anchor="ctr">
            <a:noAutofit/>
          </a:bodyPr>
          <a:lstStyle/>
          <a:p>
            <a:pPr>
              <a:lnSpc>
                <a:spcPct val="90000"/>
              </a:lnSpc>
            </a:pPr>
            <a:r>
              <a:rPr lang="en-GB" sz="3000" dirty="0"/>
              <a:t>AI and The Practitioner</a:t>
            </a:r>
            <a:endParaRPr lang="en-GB" sz="3000" dirty="0">
              <a:effectLst/>
            </a:endParaRPr>
          </a:p>
        </p:txBody>
      </p:sp>
      <p:pic>
        <p:nvPicPr>
          <p:cNvPr id="5" name="Picture 4" descr="A picture containing text, person&#10;&#10;Description automatically generated">
            <a:extLst>
              <a:ext uri="{FF2B5EF4-FFF2-40B4-BE49-F238E27FC236}">
                <a16:creationId xmlns:a16="http://schemas.microsoft.com/office/drawing/2014/main" id="{6D4230DB-7D72-7496-5FB9-0BB0F41005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773" y="2147823"/>
            <a:ext cx="4211290" cy="3158468"/>
          </a:xfrm>
          <a:prstGeom prst="rect">
            <a:avLst/>
          </a:prstGeom>
        </p:spPr>
      </p:pic>
      <p:pic>
        <p:nvPicPr>
          <p:cNvPr id="7" name="Picture 6" descr="A blue and white logo&#10;&#10;Description automatically generated">
            <a:extLst>
              <a:ext uri="{FF2B5EF4-FFF2-40B4-BE49-F238E27FC236}">
                <a16:creationId xmlns:a16="http://schemas.microsoft.com/office/drawing/2014/main" id="{8CB219E6-E632-360D-5FB6-AF807CF74D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9974" y="0"/>
            <a:ext cx="1484026" cy="1439505"/>
          </a:xfrm>
          <a:prstGeom prst="rect">
            <a:avLst/>
          </a:prstGeom>
        </p:spPr>
      </p:pic>
      <p:pic>
        <p:nvPicPr>
          <p:cNvPr id="6" name="Picture 5" descr="A close-up of a logo&#10;&#10;Description automatically generated">
            <a:extLst>
              <a:ext uri="{FF2B5EF4-FFF2-40B4-BE49-F238E27FC236}">
                <a16:creationId xmlns:a16="http://schemas.microsoft.com/office/drawing/2014/main" id="{CA1CEAC7-4984-DF51-8957-5DBF875D8F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773" y="5305988"/>
            <a:ext cx="6560761" cy="1396148"/>
          </a:xfrm>
          <a:prstGeom prst="rect">
            <a:avLst/>
          </a:prstGeom>
        </p:spPr>
      </p:pic>
    </p:spTree>
    <p:extLst>
      <p:ext uri="{BB962C8B-B14F-4D97-AF65-F5344CB8AC3E}">
        <p14:creationId xmlns:p14="http://schemas.microsoft.com/office/powerpoint/2010/main" val="418370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marL="457200" indent="-457200" algn="l">
              <a:buFont typeface="Arial" panose="020B0604020202020204" pitchFamily="34" charset="0"/>
              <a:buChar char="•"/>
            </a:pPr>
            <a:r>
              <a:rPr lang="en-GB" sz="3100" dirty="0"/>
              <a:t>Recruitment</a:t>
            </a:r>
          </a:p>
          <a:p>
            <a:pPr marL="457200" indent="-457200" algn="l">
              <a:buFont typeface="Arial" panose="020B0604020202020204" pitchFamily="34" charset="0"/>
              <a:buChar char="•"/>
            </a:pPr>
            <a:r>
              <a:rPr lang="en-GB" sz="3100" dirty="0"/>
              <a:t>Services</a:t>
            </a:r>
          </a:p>
          <a:p>
            <a:pPr marL="457200" indent="-457200" algn="l">
              <a:buFont typeface="Arial" panose="020B0604020202020204" pitchFamily="34" charset="0"/>
              <a:buChar char="•"/>
            </a:pPr>
            <a:r>
              <a:rPr lang="en-GB" sz="3100" dirty="0"/>
              <a:t>Banking</a:t>
            </a:r>
          </a:p>
          <a:p>
            <a:pPr algn="l"/>
            <a:r>
              <a:rPr lang="en-GB" sz="3100" dirty="0"/>
              <a:t>Etc etc</a:t>
            </a:r>
          </a:p>
          <a:p>
            <a:pPr algn="l"/>
            <a:r>
              <a:rPr lang="en-GB" sz="3100" dirty="0"/>
              <a:t>Could you be involved in this or just impacted by it?</a:t>
            </a:r>
          </a:p>
          <a:p>
            <a:pPr marL="457200" indent="-457200" algn="l">
              <a:buFont typeface="Arial" panose="020B0604020202020204" pitchFamily="34" charset="0"/>
              <a:buChar char="•"/>
            </a:pPr>
            <a:endParaRPr lang="en-GB" sz="3100"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Use cases</a:t>
            </a:r>
          </a:p>
        </p:txBody>
      </p:sp>
    </p:spTree>
    <p:extLst>
      <p:ext uri="{BB962C8B-B14F-4D97-AF65-F5344CB8AC3E}">
        <p14:creationId xmlns:p14="http://schemas.microsoft.com/office/powerpoint/2010/main" val="3369401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lnSpcReduction="10000"/>
          </a:bodyPr>
          <a:lstStyle/>
          <a:p>
            <a:pPr marL="457200" indent="-457200" algn="l">
              <a:buFont typeface="Arial" panose="020B0604020202020204" pitchFamily="34" charset="0"/>
              <a:buChar char="•"/>
            </a:pPr>
            <a:r>
              <a:rPr lang="en-GB" sz="2400" dirty="0"/>
              <a:t>Upcoming Regulation</a:t>
            </a:r>
          </a:p>
          <a:p>
            <a:pPr marL="457200" indent="-457200" algn="l">
              <a:buFont typeface="Arial" panose="020B0604020202020204" pitchFamily="34" charset="0"/>
              <a:buChar char="•"/>
            </a:pPr>
            <a:r>
              <a:rPr lang="en-GB" sz="2400" dirty="0"/>
              <a:t>Upcoming Legislation</a:t>
            </a:r>
          </a:p>
          <a:p>
            <a:pPr marL="457200" indent="-457200" algn="l">
              <a:buFont typeface="Arial" panose="020B0604020202020204" pitchFamily="34" charset="0"/>
              <a:buChar char="•"/>
            </a:pPr>
            <a:r>
              <a:rPr lang="en-GB" sz="2400" dirty="0"/>
              <a:t>Existing Court cases</a:t>
            </a:r>
          </a:p>
          <a:p>
            <a:pPr algn="l"/>
            <a:endParaRPr lang="en-GB" sz="2400" dirty="0"/>
          </a:p>
          <a:p>
            <a:pPr algn="l"/>
            <a:r>
              <a:rPr lang="en-GB" sz="2200" dirty="0"/>
              <a:t>	</a:t>
            </a:r>
            <a:r>
              <a:rPr lang="en-GB" sz="2400" dirty="0"/>
              <a:t>Is my involvement inevitable = Yes</a:t>
            </a:r>
          </a:p>
          <a:p>
            <a:pPr algn="l"/>
            <a:r>
              <a:rPr lang="en-GB" sz="2400" dirty="0"/>
              <a:t>	Do I have value = Yes</a:t>
            </a:r>
          </a:p>
          <a:p>
            <a:pPr algn="l"/>
            <a:r>
              <a:rPr lang="en-GB" sz="2400" dirty="0"/>
              <a:t>	Do I have a right and a requirement to be involved = Yes</a:t>
            </a:r>
          </a:p>
          <a:p>
            <a:pPr algn="l"/>
            <a:r>
              <a:rPr lang="en-GB" sz="2400" dirty="0"/>
              <a:t>	Is there already a community involved in this = Yes</a:t>
            </a:r>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Accountability and Liability </a:t>
            </a:r>
          </a:p>
        </p:txBody>
      </p:sp>
    </p:spTree>
    <p:extLst>
      <p:ext uri="{BB962C8B-B14F-4D97-AF65-F5344CB8AC3E}">
        <p14:creationId xmlns:p14="http://schemas.microsoft.com/office/powerpoint/2010/main" val="1310841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algn="l"/>
            <a:r>
              <a:rPr lang="en-GB" sz="2400" dirty="0"/>
              <a:t>For more managerial positions or higher level professional accreditation this is not only critical but will become necessary under the UK Governments plans for AI in the next decade. Where new systems are coming into the workplace Technicians should have enough knowledge to be able to query the systems and satisfy themselves that they are happy with the systems. </a:t>
            </a:r>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Accountability and Liability </a:t>
            </a:r>
          </a:p>
        </p:txBody>
      </p:sp>
    </p:spTree>
    <p:extLst>
      <p:ext uri="{BB962C8B-B14F-4D97-AF65-F5344CB8AC3E}">
        <p14:creationId xmlns:p14="http://schemas.microsoft.com/office/powerpoint/2010/main" val="71282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a:xfrm>
            <a:off x="287163" y="2482846"/>
            <a:ext cx="8216347" cy="3468892"/>
          </a:xfrm>
        </p:spPr>
        <p:txBody>
          <a:bodyPr>
            <a:normAutofit/>
          </a:bodyPr>
          <a:lstStyle/>
          <a:p>
            <a:pPr marL="457200" indent="-457200" algn="l">
              <a:buFont typeface="Arial" panose="020B0604020202020204" pitchFamily="34" charset="0"/>
              <a:buChar char="•"/>
            </a:pPr>
            <a:r>
              <a:rPr lang="en-GB" dirty="0"/>
              <a:t>Communication</a:t>
            </a:r>
          </a:p>
          <a:p>
            <a:pPr marL="457200" indent="-457200" algn="l">
              <a:buFont typeface="Arial" panose="020B0604020202020204" pitchFamily="34" charset="0"/>
              <a:buChar char="•"/>
            </a:pPr>
            <a:r>
              <a:rPr lang="en-GB" dirty="0"/>
              <a:t>Knowledge</a:t>
            </a:r>
          </a:p>
          <a:p>
            <a:pPr marL="457200" indent="-457200" algn="l">
              <a:buFont typeface="Arial" panose="020B0604020202020204" pitchFamily="34" charset="0"/>
              <a:buChar char="•"/>
            </a:pPr>
            <a:r>
              <a:rPr lang="en-GB" dirty="0"/>
              <a:t>Risk Awareness</a:t>
            </a:r>
          </a:p>
          <a:p>
            <a:pPr marL="457200" indent="-457200" algn="l">
              <a:buFont typeface="Arial" panose="020B0604020202020204" pitchFamily="34" charset="0"/>
              <a:buChar char="•"/>
            </a:pPr>
            <a:r>
              <a:rPr lang="en-GB" dirty="0"/>
              <a:t>Individual Liability</a:t>
            </a:r>
          </a:p>
          <a:p>
            <a:pPr marL="457200" indent="-457200" algn="l">
              <a:buFont typeface="Arial" panose="020B0604020202020204" pitchFamily="34" charset="0"/>
              <a:buChar char="•"/>
            </a:pPr>
            <a:r>
              <a:rPr lang="en-GB" dirty="0"/>
              <a:t>Individual Accountability</a:t>
            </a:r>
          </a:p>
          <a:p>
            <a:pPr marL="457200" indent="-457200" algn="l">
              <a:buFont typeface="Arial" panose="020B0604020202020204" pitchFamily="34" charset="0"/>
              <a:buChar char="•"/>
            </a:pPr>
            <a:endParaRPr lang="en-GB" dirty="0"/>
          </a:p>
          <a:p>
            <a:pPr algn="l"/>
            <a:endParaRPr lang="en-GB" dirty="0"/>
          </a:p>
        </p:txBody>
      </p:sp>
      <p:sp>
        <p:nvSpPr>
          <p:cNvPr id="5" name="Title 4">
            <a:extLst>
              <a:ext uri="{FF2B5EF4-FFF2-40B4-BE49-F238E27FC236}">
                <a16:creationId xmlns:a16="http://schemas.microsoft.com/office/drawing/2014/main" id="{A26EE23E-21A2-D03B-20FC-F09158063A32}"/>
              </a:ext>
            </a:extLst>
          </p:cNvPr>
          <p:cNvSpPr>
            <a:spLocks noGrp="1"/>
          </p:cNvSpPr>
          <p:nvPr>
            <p:ph type="title"/>
          </p:nvPr>
        </p:nvSpPr>
        <p:spPr/>
        <p:txBody>
          <a:bodyPr/>
          <a:lstStyle/>
          <a:p>
            <a:r>
              <a:rPr lang="en-US" dirty="0"/>
              <a:t>Education Project</a:t>
            </a:r>
          </a:p>
        </p:txBody>
      </p:sp>
    </p:spTree>
    <p:extLst>
      <p:ext uri="{BB962C8B-B14F-4D97-AF65-F5344CB8AC3E}">
        <p14:creationId xmlns:p14="http://schemas.microsoft.com/office/powerpoint/2010/main" val="942641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4FC1-E8D5-F168-610D-E6E2CCA46E0B}"/>
              </a:ext>
            </a:extLst>
          </p:cNvPr>
          <p:cNvSpPr>
            <a:spLocks noGrp="1"/>
          </p:cNvSpPr>
          <p:nvPr>
            <p:ph type="title"/>
          </p:nvPr>
        </p:nvSpPr>
        <p:spPr/>
        <p:txBody>
          <a:bodyPr/>
          <a:lstStyle/>
          <a:p>
            <a:r>
              <a:rPr lang="en-US" dirty="0"/>
              <a:t>Why Register</a:t>
            </a:r>
          </a:p>
        </p:txBody>
      </p:sp>
      <p:sp>
        <p:nvSpPr>
          <p:cNvPr id="3" name="Content Placeholder 2">
            <a:extLst>
              <a:ext uri="{FF2B5EF4-FFF2-40B4-BE49-F238E27FC236}">
                <a16:creationId xmlns:a16="http://schemas.microsoft.com/office/drawing/2014/main" id="{74229B02-7736-FB4A-F551-9F1112DAC7C2}"/>
              </a:ext>
            </a:extLst>
          </p:cNvPr>
          <p:cNvSpPr>
            <a:spLocks noGrp="1"/>
          </p:cNvSpPr>
          <p:nvPr>
            <p:ph idx="1"/>
          </p:nvPr>
        </p:nvSpPr>
        <p:spPr/>
        <p:txBody>
          <a:bodyPr>
            <a:normAutofit/>
          </a:bodyPr>
          <a:lstStyle/>
          <a:p>
            <a:r>
              <a:rPr lang="en-GB" sz="2600" dirty="0"/>
              <a:t>Professional Accreditation </a:t>
            </a:r>
            <a:r>
              <a:rPr lang="en-GB" sz="2600"/>
              <a:t>&amp; Standards </a:t>
            </a:r>
            <a:r>
              <a:rPr lang="en-GB" sz="2600" dirty="0"/>
              <a:t>ratified by industry, academic and government partners</a:t>
            </a:r>
          </a:p>
          <a:p>
            <a:endParaRPr lang="en-US" dirty="0"/>
          </a:p>
        </p:txBody>
      </p:sp>
    </p:spTree>
    <p:extLst>
      <p:ext uri="{BB962C8B-B14F-4D97-AF65-F5344CB8AC3E}">
        <p14:creationId xmlns:p14="http://schemas.microsoft.com/office/powerpoint/2010/main" val="214003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4FC1-E8D5-F168-610D-E6E2CCA46E0B}"/>
              </a:ext>
            </a:extLst>
          </p:cNvPr>
          <p:cNvSpPr>
            <a:spLocks noGrp="1"/>
          </p:cNvSpPr>
          <p:nvPr>
            <p:ph type="title"/>
          </p:nvPr>
        </p:nvSpPr>
        <p:spPr/>
        <p:txBody>
          <a:bodyPr/>
          <a:lstStyle/>
          <a:p>
            <a:r>
              <a:rPr lang="en-US" dirty="0"/>
              <a:t>Why Register</a:t>
            </a:r>
          </a:p>
        </p:txBody>
      </p:sp>
      <p:sp>
        <p:nvSpPr>
          <p:cNvPr id="3" name="Content Placeholder 2">
            <a:extLst>
              <a:ext uri="{FF2B5EF4-FFF2-40B4-BE49-F238E27FC236}">
                <a16:creationId xmlns:a16="http://schemas.microsoft.com/office/drawing/2014/main" id="{74229B02-7736-FB4A-F551-9F1112DAC7C2}"/>
              </a:ext>
            </a:extLst>
          </p:cNvPr>
          <p:cNvSpPr>
            <a:spLocks noGrp="1"/>
          </p:cNvSpPr>
          <p:nvPr>
            <p:ph idx="1"/>
          </p:nvPr>
        </p:nvSpPr>
        <p:spPr/>
        <p:txBody>
          <a:bodyPr>
            <a:normAutofit fontScale="92500"/>
          </a:bodyPr>
          <a:lstStyle/>
          <a:p>
            <a:r>
              <a:rPr lang="en-GB" sz="2600" dirty="0"/>
              <a:t>Gain recognition for your achievements.</a:t>
            </a:r>
          </a:p>
          <a:p>
            <a:r>
              <a:rPr lang="en-GB" sz="2800" dirty="0"/>
              <a:t>Join a community of like-minded professionals</a:t>
            </a:r>
          </a:p>
          <a:p>
            <a:r>
              <a:rPr lang="en-GB" sz="2600" dirty="0"/>
              <a:t>Demonstrate your competence and skills.</a:t>
            </a:r>
          </a:p>
          <a:p>
            <a:r>
              <a:rPr lang="en-GB" sz="2600" dirty="0"/>
              <a:t>Commit to the maintenance of high and exacting standards.</a:t>
            </a:r>
          </a:p>
          <a:p>
            <a:r>
              <a:rPr lang="en-GB" sz="2600" dirty="0"/>
              <a:t>Substantiate your integrity, ethics and commitment to reducing harm to society.</a:t>
            </a:r>
          </a:p>
          <a:p>
            <a:r>
              <a:rPr lang="en-GB" sz="2600" dirty="0"/>
              <a:t>Hold yourself accountable to your peers and promote professional standards in your industry.</a:t>
            </a:r>
          </a:p>
          <a:p>
            <a:r>
              <a:rPr lang="en-GB" sz="2600" dirty="0"/>
              <a:t>Demonstrate a commitment to continuing professional development.</a:t>
            </a:r>
          </a:p>
          <a:p>
            <a:endParaRPr lang="en-US" dirty="0"/>
          </a:p>
        </p:txBody>
      </p:sp>
    </p:spTree>
    <p:extLst>
      <p:ext uri="{BB962C8B-B14F-4D97-AF65-F5344CB8AC3E}">
        <p14:creationId xmlns:p14="http://schemas.microsoft.com/office/powerpoint/2010/main" val="3838389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78B6-42BB-7EE6-9773-F8D2FD7E5534}"/>
              </a:ext>
            </a:extLst>
          </p:cNvPr>
          <p:cNvSpPr>
            <a:spLocks noGrp="1"/>
          </p:cNvSpPr>
          <p:nvPr>
            <p:ph type="title"/>
          </p:nvPr>
        </p:nvSpPr>
        <p:spPr/>
        <p:txBody>
          <a:bodyPr/>
          <a:lstStyle/>
          <a:p>
            <a:r>
              <a:rPr lang="en-US" dirty="0"/>
              <a:t>What’s in it for me</a:t>
            </a:r>
          </a:p>
        </p:txBody>
      </p:sp>
      <p:sp>
        <p:nvSpPr>
          <p:cNvPr id="3" name="Content Placeholder 2">
            <a:extLst>
              <a:ext uri="{FF2B5EF4-FFF2-40B4-BE49-F238E27FC236}">
                <a16:creationId xmlns:a16="http://schemas.microsoft.com/office/drawing/2014/main" id="{8FFB893C-FD4B-3C36-010F-F242958E11D7}"/>
              </a:ext>
            </a:extLst>
          </p:cNvPr>
          <p:cNvSpPr>
            <a:spLocks noGrp="1"/>
          </p:cNvSpPr>
          <p:nvPr>
            <p:ph idx="1"/>
          </p:nvPr>
        </p:nvSpPr>
        <p:spPr/>
        <p:txBody>
          <a:bodyPr>
            <a:normAutofit lnSpcReduction="10000"/>
          </a:bodyPr>
          <a:lstStyle/>
          <a:p>
            <a:r>
              <a:rPr lang="en-GB" sz="3400" dirty="0"/>
              <a:t>Feel more confident in your role and professional competence.</a:t>
            </a:r>
          </a:p>
          <a:p>
            <a:r>
              <a:rPr lang="en-GB" sz="3400" dirty="0"/>
              <a:t>Demonstrate to businesses, employers, peers and organisations your professional competence.</a:t>
            </a:r>
          </a:p>
          <a:p>
            <a:r>
              <a:rPr lang="en-GB" sz="3400" dirty="0"/>
              <a:t>Fulfil your employer and industry requirements through demonstration of professional development.</a:t>
            </a:r>
          </a:p>
          <a:p>
            <a:endParaRPr lang="en-US" dirty="0"/>
          </a:p>
        </p:txBody>
      </p:sp>
    </p:spTree>
    <p:extLst>
      <p:ext uri="{BB962C8B-B14F-4D97-AF65-F5344CB8AC3E}">
        <p14:creationId xmlns:p14="http://schemas.microsoft.com/office/powerpoint/2010/main" val="2429555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978B6-42BB-7EE6-9773-F8D2FD7E5534}"/>
              </a:ext>
            </a:extLst>
          </p:cNvPr>
          <p:cNvSpPr>
            <a:spLocks noGrp="1"/>
          </p:cNvSpPr>
          <p:nvPr>
            <p:ph type="title"/>
          </p:nvPr>
        </p:nvSpPr>
        <p:spPr/>
        <p:txBody>
          <a:bodyPr/>
          <a:lstStyle/>
          <a:p>
            <a:r>
              <a:rPr lang="en-US" dirty="0"/>
              <a:t>What’s in it for me</a:t>
            </a:r>
          </a:p>
        </p:txBody>
      </p:sp>
      <p:sp>
        <p:nvSpPr>
          <p:cNvPr id="3" name="Content Placeholder 2">
            <a:extLst>
              <a:ext uri="{FF2B5EF4-FFF2-40B4-BE49-F238E27FC236}">
                <a16:creationId xmlns:a16="http://schemas.microsoft.com/office/drawing/2014/main" id="{8FFB893C-FD4B-3C36-010F-F242958E11D7}"/>
              </a:ext>
            </a:extLst>
          </p:cNvPr>
          <p:cNvSpPr>
            <a:spLocks noGrp="1"/>
          </p:cNvSpPr>
          <p:nvPr>
            <p:ph idx="1"/>
          </p:nvPr>
        </p:nvSpPr>
        <p:spPr/>
        <p:txBody>
          <a:bodyPr>
            <a:normAutofit fontScale="92500" lnSpcReduction="10000"/>
          </a:bodyPr>
          <a:lstStyle/>
          <a:p>
            <a:r>
              <a:rPr lang="en-GB" sz="3400" dirty="0"/>
              <a:t>Identify areas for improvement and increase your skills. Demonstrate progression by advancement through</a:t>
            </a:r>
          </a:p>
          <a:p>
            <a:r>
              <a:rPr lang="en-GB" sz="3400" dirty="0"/>
              <a:t>levels of registration.</a:t>
            </a:r>
          </a:p>
          <a:p>
            <a:r>
              <a:rPr lang="en-GB" sz="3400" dirty="0"/>
              <a:t>Increase your earning potential and opportunity for employment.</a:t>
            </a:r>
          </a:p>
          <a:p>
            <a:r>
              <a:rPr lang="en-GB" sz="3400" dirty="0"/>
              <a:t>Gain a sense of achievement and professional satisfaction.</a:t>
            </a:r>
          </a:p>
          <a:p>
            <a:r>
              <a:rPr lang="en-GB" sz="3400" dirty="0"/>
              <a:t>Join a community of like-minded professionals</a:t>
            </a:r>
          </a:p>
          <a:p>
            <a:endParaRPr lang="en-US" dirty="0"/>
          </a:p>
        </p:txBody>
      </p:sp>
    </p:spTree>
    <p:extLst>
      <p:ext uri="{BB962C8B-B14F-4D97-AF65-F5344CB8AC3E}">
        <p14:creationId xmlns:p14="http://schemas.microsoft.com/office/powerpoint/2010/main" val="1983626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84BB3-4E0F-9230-545F-0DE2DD558EAD}"/>
              </a:ext>
            </a:extLst>
          </p:cNvPr>
          <p:cNvSpPr>
            <a:spLocks noGrp="1"/>
          </p:cNvSpPr>
          <p:nvPr>
            <p:ph type="title"/>
          </p:nvPr>
        </p:nvSpPr>
        <p:spPr/>
        <p:txBody>
          <a:bodyPr/>
          <a:lstStyle/>
          <a:p>
            <a:r>
              <a:rPr lang="en-US" dirty="0"/>
              <a:t>Benefits for Employers</a:t>
            </a:r>
          </a:p>
        </p:txBody>
      </p:sp>
      <p:sp>
        <p:nvSpPr>
          <p:cNvPr id="3" name="Content Placeholder 2">
            <a:extLst>
              <a:ext uri="{FF2B5EF4-FFF2-40B4-BE49-F238E27FC236}">
                <a16:creationId xmlns:a16="http://schemas.microsoft.com/office/drawing/2014/main" id="{92569B61-56AB-568B-13F2-91930E2F9D3C}"/>
              </a:ext>
            </a:extLst>
          </p:cNvPr>
          <p:cNvSpPr>
            <a:spLocks noGrp="1"/>
          </p:cNvSpPr>
          <p:nvPr>
            <p:ph idx="1"/>
          </p:nvPr>
        </p:nvSpPr>
        <p:spPr>
          <a:xfrm>
            <a:off x="323528" y="1325217"/>
            <a:ext cx="8677037" cy="4519771"/>
          </a:xfrm>
        </p:spPr>
        <p:txBody>
          <a:bodyPr>
            <a:normAutofit/>
          </a:bodyPr>
          <a:lstStyle/>
          <a:p>
            <a:r>
              <a:rPr lang="en-GB" sz="3200" dirty="0"/>
              <a:t>Reduce risk and liabilities.</a:t>
            </a:r>
          </a:p>
          <a:p>
            <a:endParaRPr lang="en-US" dirty="0"/>
          </a:p>
        </p:txBody>
      </p:sp>
    </p:spTree>
    <p:extLst>
      <p:ext uri="{BB962C8B-B14F-4D97-AF65-F5344CB8AC3E}">
        <p14:creationId xmlns:p14="http://schemas.microsoft.com/office/powerpoint/2010/main" val="1621167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fontScale="92500" lnSpcReduction="20000"/>
          </a:bodyPr>
          <a:lstStyle/>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r>
              <a:rPr lang="en-GB" dirty="0"/>
              <a:t>AI Group</a:t>
            </a:r>
          </a:p>
          <a:p>
            <a:pPr marL="457200" indent="-457200" algn="l">
              <a:buFont typeface="Arial" panose="020B0604020202020204" pitchFamily="34" charset="0"/>
              <a:buChar char="•"/>
            </a:pPr>
            <a:r>
              <a:rPr lang="en-GB" dirty="0"/>
              <a:t>Seminars</a:t>
            </a:r>
          </a:p>
          <a:p>
            <a:pPr marL="457200" indent="-457200" algn="l">
              <a:buFont typeface="Arial" panose="020B0604020202020204" pitchFamily="34" charset="0"/>
              <a:buChar char="•"/>
            </a:pPr>
            <a:r>
              <a:rPr lang="en-GB" dirty="0"/>
              <a:t>AI Training Courses</a:t>
            </a:r>
          </a:p>
          <a:p>
            <a:pPr marL="457200" indent="-457200" algn="l">
              <a:buFont typeface="Arial" panose="020B0604020202020204" pitchFamily="34" charset="0"/>
              <a:buChar char="•"/>
            </a:pPr>
            <a:r>
              <a:rPr lang="en-GB" dirty="0"/>
              <a:t>AI Registration and Professional Accreditation</a:t>
            </a:r>
          </a:p>
          <a:p>
            <a:pPr marL="457200" indent="-457200" algn="l">
              <a:buFont typeface="Arial" panose="020B0604020202020204" pitchFamily="34" charset="0"/>
              <a:buChar char="•"/>
            </a:pPr>
            <a:r>
              <a:rPr lang="en-GB" dirty="0"/>
              <a:t>Mentor Schemes</a:t>
            </a:r>
          </a:p>
          <a:p>
            <a:pPr marL="457200" indent="-457200" algn="l">
              <a:buFont typeface="Arial" panose="020B0604020202020204" pitchFamily="34" charset="0"/>
              <a:buChar char="•"/>
            </a:pPr>
            <a:r>
              <a:rPr lang="en-GB" dirty="0"/>
              <a:t>Networking Events</a:t>
            </a:r>
          </a:p>
          <a:p>
            <a:pPr marL="457200" indent="-457200" algn="l">
              <a:buFont typeface="Arial" panose="020B0604020202020204" pitchFamily="34" charset="0"/>
              <a:buChar char="•"/>
            </a:pPr>
            <a:r>
              <a:rPr lang="en-GB" dirty="0"/>
              <a:t>Conferences</a:t>
            </a:r>
          </a:p>
          <a:p>
            <a:pPr marL="457200" indent="-457200" algn="l">
              <a:buFont typeface="Arial" panose="020B0604020202020204" pitchFamily="34" charset="0"/>
              <a:buChar char="•"/>
            </a:pPr>
            <a:endParaRPr lang="en-GB" dirty="0"/>
          </a:p>
          <a:p>
            <a:pPr algn="l"/>
            <a:endParaRPr lang="en-GB"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pPr algn="l"/>
            <a:r>
              <a:rPr lang="en-GB" sz="3600" dirty="0"/>
              <a:t>How can the IST help?</a:t>
            </a:r>
          </a:p>
        </p:txBody>
      </p:sp>
    </p:spTree>
    <p:extLst>
      <p:ext uri="{BB962C8B-B14F-4D97-AF65-F5344CB8AC3E}">
        <p14:creationId xmlns:p14="http://schemas.microsoft.com/office/powerpoint/2010/main" val="385951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9480B5-560C-EF0B-25B3-290A55C340E1}"/>
              </a:ext>
            </a:extLst>
          </p:cNvPr>
          <p:cNvSpPr>
            <a:spLocks noGrp="1"/>
          </p:cNvSpPr>
          <p:nvPr>
            <p:ph sz="half" idx="1"/>
          </p:nvPr>
        </p:nvSpPr>
        <p:spPr>
          <a:xfrm>
            <a:off x="467544" y="2014330"/>
            <a:ext cx="7027538" cy="3718927"/>
          </a:xfrm>
        </p:spPr>
        <p:txBody>
          <a:bodyPr>
            <a:normAutofit/>
          </a:bodyPr>
          <a:lstStyle/>
          <a:p>
            <a:pPr>
              <a:lnSpc>
                <a:spcPct val="90000"/>
              </a:lnSpc>
            </a:pPr>
            <a:r>
              <a:rPr lang="en-GB" sz="2400" dirty="0"/>
              <a:t>Introduction</a:t>
            </a:r>
          </a:p>
          <a:p>
            <a:pPr>
              <a:lnSpc>
                <a:spcPct val="90000"/>
              </a:lnSpc>
            </a:pPr>
            <a:r>
              <a:rPr lang="en-GB" sz="2400" dirty="0"/>
              <a:t>Examining where you are now</a:t>
            </a:r>
          </a:p>
          <a:p>
            <a:pPr>
              <a:lnSpc>
                <a:spcPct val="90000"/>
              </a:lnSpc>
            </a:pPr>
            <a:r>
              <a:rPr lang="en-GB" sz="2400" dirty="0"/>
              <a:t>Where would you like to be</a:t>
            </a:r>
          </a:p>
          <a:p>
            <a:pPr>
              <a:lnSpc>
                <a:spcPct val="90000"/>
              </a:lnSpc>
            </a:pPr>
            <a:r>
              <a:rPr lang="en-GB" sz="2400" dirty="0"/>
              <a:t>What barriers prevent this</a:t>
            </a:r>
          </a:p>
          <a:p>
            <a:pPr>
              <a:lnSpc>
                <a:spcPct val="90000"/>
              </a:lnSpc>
            </a:pPr>
            <a:r>
              <a:rPr lang="en-GB" sz="2400" dirty="0"/>
              <a:t>How can you move forwards</a:t>
            </a:r>
          </a:p>
          <a:p>
            <a:pPr>
              <a:lnSpc>
                <a:spcPct val="90000"/>
              </a:lnSpc>
            </a:pPr>
            <a:r>
              <a:rPr lang="en-GB" sz="2400" dirty="0"/>
              <a:t>Questions</a:t>
            </a:r>
          </a:p>
          <a:p>
            <a:pPr>
              <a:lnSpc>
                <a:spcPct val="90000"/>
              </a:lnSpc>
            </a:pPr>
            <a:endParaRPr lang="en-GB" sz="2400" b="1" dirty="0"/>
          </a:p>
        </p:txBody>
      </p:sp>
      <p:sp>
        <p:nvSpPr>
          <p:cNvPr id="12" name="Title 1">
            <a:extLst>
              <a:ext uri="{FF2B5EF4-FFF2-40B4-BE49-F238E27FC236}">
                <a16:creationId xmlns:a16="http://schemas.microsoft.com/office/drawing/2014/main" id="{3487B6FE-E917-D891-9B82-6234CBFABBEF}"/>
              </a:ext>
            </a:extLst>
          </p:cNvPr>
          <p:cNvSpPr>
            <a:spLocks noGrp="1"/>
          </p:cNvSpPr>
          <p:nvPr>
            <p:ph type="title"/>
          </p:nvPr>
        </p:nvSpPr>
        <p:spPr>
          <a:xfrm>
            <a:off x="457200" y="1228858"/>
            <a:ext cx="8229600" cy="724994"/>
          </a:xfrm>
        </p:spPr>
        <p:txBody>
          <a:bodyPr anchor="ctr">
            <a:normAutofit/>
          </a:bodyPr>
          <a:lstStyle/>
          <a:p>
            <a:pPr>
              <a:lnSpc>
                <a:spcPct val="90000"/>
              </a:lnSpc>
            </a:pPr>
            <a:r>
              <a:rPr lang="en-GB">
                <a:effectLst/>
              </a:rPr>
              <a:t>AI Confidence in the Workplace</a:t>
            </a:r>
          </a:p>
        </p:txBody>
      </p:sp>
    </p:spTree>
    <p:extLst>
      <p:ext uri="{BB962C8B-B14F-4D97-AF65-F5344CB8AC3E}">
        <p14:creationId xmlns:p14="http://schemas.microsoft.com/office/powerpoint/2010/main" val="9712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r>
              <a:rPr lang="en-GB" b="1" dirty="0"/>
              <a:t>It’s FREE for Students!</a:t>
            </a:r>
          </a:p>
          <a:p>
            <a:pPr marL="457200" indent="-457200" algn="l">
              <a:buFont typeface="Arial" panose="020B0604020202020204" pitchFamily="34" charset="0"/>
              <a:buChar char="•"/>
            </a:pPr>
            <a:endParaRPr lang="en-GB" dirty="0"/>
          </a:p>
          <a:p>
            <a:pPr marL="514350" indent="-514350" algn="l">
              <a:buFont typeface="+mj-lt"/>
              <a:buAutoNum type="arabicPeriod"/>
            </a:pPr>
            <a:r>
              <a:rPr lang="en-GB" dirty="0"/>
              <a:t>Fill in the forms we have here today</a:t>
            </a:r>
          </a:p>
          <a:p>
            <a:pPr marL="514350" indent="-514350" algn="l">
              <a:buFont typeface="+mj-lt"/>
              <a:buAutoNum type="arabicPeriod"/>
            </a:pPr>
            <a:r>
              <a:rPr lang="en-GB" dirty="0"/>
              <a:t>Contact Us: </a:t>
            </a:r>
            <a:r>
              <a:rPr lang="en-GB" dirty="0">
                <a:hlinkClick r:id="rId3"/>
              </a:rPr>
              <a:t>office@istonline.org.uk</a:t>
            </a:r>
            <a:endParaRPr lang="en-GB" dirty="0"/>
          </a:p>
          <a:p>
            <a:pPr marL="514350" indent="-514350" algn="l">
              <a:buFont typeface="+mj-lt"/>
              <a:buAutoNum type="arabicPeriod"/>
            </a:pPr>
            <a:r>
              <a:rPr lang="en-GB" dirty="0"/>
              <a:t>Web: </a:t>
            </a:r>
            <a:r>
              <a:rPr lang="en-GB" dirty="0" err="1"/>
              <a:t>istonline.org.uk</a:t>
            </a:r>
            <a:endParaRPr lang="en-GB" dirty="0"/>
          </a:p>
          <a:p>
            <a:pPr marL="457200" indent="-457200" algn="l">
              <a:buFont typeface="Arial" panose="020B0604020202020204" pitchFamily="34" charset="0"/>
              <a:buChar char="•"/>
            </a:pPr>
            <a:endParaRPr lang="en-GB" dirty="0"/>
          </a:p>
          <a:p>
            <a:pPr marL="457200" indent="-457200" algn="l">
              <a:buFont typeface="Arial" panose="020B0604020202020204" pitchFamily="34" charset="0"/>
              <a:buChar char="•"/>
            </a:pPr>
            <a:endParaRPr lang="en-GB" dirty="0"/>
          </a:p>
          <a:p>
            <a:pPr algn="l"/>
            <a:endParaRPr lang="en-GB"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pPr algn="l"/>
            <a:r>
              <a:rPr lang="en-GB" sz="3600" dirty="0"/>
              <a:t>Start your Professional Journey now</a:t>
            </a:r>
          </a:p>
        </p:txBody>
      </p:sp>
    </p:spTree>
    <p:extLst>
      <p:ext uri="{BB962C8B-B14F-4D97-AF65-F5344CB8AC3E}">
        <p14:creationId xmlns:p14="http://schemas.microsoft.com/office/powerpoint/2010/main" val="38913601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AB768D6D-2F40-4248-8801-28E110334256}"/>
              </a:ext>
            </a:extLst>
          </p:cNvPr>
          <p:cNvSpPr>
            <a:spLocks noGrp="1"/>
          </p:cNvSpPr>
          <p:nvPr>
            <p:ph type="subTitle" idx="1"/>
          </p:nvPr>
        </p:nvSpPr>
        <p:spPr>
          <a:xfrm>
            <a:off x="503583" y="1391478"/>
            <a:ext cx="8216347" cy="4197763"/>
          </a:xfrm>
        </p:spPr>
        <p:txBody>
          <a:bodyPr/>
          <a:lstStyle/>
          <a:p>
            <a:endParaRPr lang="en-GB" dirty="0"/>
          </a:p>
          <a:p>
            <a:endParaRPr lang="en-GB" dirty="0"/>
          </a:p>
          <a:p>
            <a:endParaRPr lang="en-GB" dirty="0"/>
          </a:p>
          <a:p>
            <a:endParaRPr lang="en-GB" dirty="0"/>
          </a:p>
          <a:p>
            <a:endParaRPr lang="en-GB" dirty="0"/>
          </a:p>
          <a:p>
            <a:r>
              <a:rPr lang="en-GB" dirty="0"/>
              <a:t>Contact Us: </a:t>
            </a:r>
            <a:r>
              <a:rPr lang="en-GB" dirty="0">
                <a:hlinkClick r:id="rId3"/>
              </a:rPr>
              <a:t>office@istonline.org.uk</a:t>
            </a:r>
            <a:br>
              <a:rPr lang="en-GB" dirty="0"/>
            </a:br>
            <a:r>
              <a:rPr lang="en-GB" dirty="0"/>
              <a:t>Web: istonline.org.uk</a:t>
            </a:r>
          </a:p>
          <a:p>
            <a:endParaRPr lang="en-GB" dirty="0"/>
          </a:p>
        </p:txBody>
      </p:sp>
      <p:pic>
        <p:nvPicPr>
          <p:cNvPr id="5" name="Picture 4" descr="Text&#10;&#10;Description automatically generated">
            <a:extLst>
              <a:ext uri="{FF2B5EF4-FFF2-40B4-BE49-F238E27FC236}">
                <a16:creationId xmlns:a16="http://schemas.microsoft.com/office/drawing/2014/main" id="{69EA076C-1B79-4A8E-8564-C67FD1EA3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256" y="1268759"/>
            <a:ext cx="5715000" cy="2857500"/>
          </a:xfrm>
          <a:prstGeom prst="rect">
            <a:avLst/>
          </a:prstGeom>
        </p:spPr>
      </p:pic>
    </p:spTree>
    <p:extLst>
      <p:ext uri="{BB962C8B-B14F-4D97-AF65-F5344CB8AC3E}">
        <p14:creationId xmlns:p14="http://schemas.microsoft.com/office/powerpoint/2010/main" val="1666762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GB" sz="3200" dirty="0"/>
              <a:t>Understanding the AI Landscape</a:t>
            </a:r>
          </a:p>
          <a:p>
            <a:pPr marL="342900" indent="-342900" algn="l">
              <a:buFont typeface="Arial" panose="020B0604020202020204" pitchFamily="34" charset="0"/>
              <a:buChar char="•"/>
            </a:pPr>
            <a:r>
              <a:rPr lang="en-GB" sz="3200" dirty="0"/>
              <a:t>Understanding how AI is used</a:t>
            </a:r>
          </a:p>
          <a:p>
            <a:pPr marL="342900" indent="-342900" algn="l">
              <a:buFont typeface="Arial" panose="020B0604020202020204" pitchFamily="34" charset="0"/>
              <a:buChar char="•"/>
            </a:pPr>
            <a:r>
              <a:rPr lang="en-GB" sz="3200" dirty="0"/>
              <a:t>Being aware of risk</a:t>
            </a:r>
          </a:p>
          <a:p>
            <a:pPr marL="342900" indent="-342900" algn="l">
              <a:buFont typeface="Arial" panose="020B0604020202020204" pitchFamily="34" charset="0"/>
              <a:buChar char="•"/>
            </a:pPr>
            <a:r>
              <a:rPr lang="en-GB" sz="3200" dirty="0"/>
              <a:t>Being Involved in the conversation</a:t>
            </a:r>
          </a:p>
          <a:p>
            <a:pPr marL="342900" indent="-342900" algn="l">
              <a:buFont typeface="Arial" panose="020B0604020202020204" pitchFamily="34" charset="0"/>
              <a:buChar char="•"/>
            </a:pPr>
            <a:r>
              <a:rPr lang="en-GB" sz="3200" dirty="0"/>
              <a:t>Being able to challenge where necessary</a:t>
            </a:r>
          </a:p>
          <a:p>
            <a:pPr marL="342900" indent="-342900" algn="l">
              <a:buFont typeface="Arial" panose="020B0604020202020204" pitchFamily="34" charset="0"/>
              <a:buChar char="•"/>
            </a:pPr>
            <a:endParaRPr lang="en-GB" sz="3200" dirty="0"/>
          </a:p>
          <a:p>
            <a:pPr algn="l"/>
            <a:endParaRPr lang="en-GB"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Challenges for Educators and the Lay Person</a:t>
            </a:r>
          </a:p>
        </p:txBody>
      </p:sp>
    </p:spTree>
    <p:extLst>
      <p:ext uri="{BB962C8B-B14F-4D97-AF65-F5344CB8AC3E}">
        <p14:creationId xmlns:p14="http://schemas.microsoft.com/office/powerpoint/2010/main" val="2014105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marL="342900" indent="-342900" algn="l">
              <a:buFont typeface="Arial" panose="020B0604020202020204" pitchFamily="34" charset="0"/>
              <a:buChar char="•"/>
            </a:pPr>
            <a:r>
              <a:rPr lang="en-GB" sz="3200" dirty="0"/>
              <a:t>What is an AI Practitioner</a:t>
            </a:r>
          </a:p>
          <a:p>
            <a:pPr marL="342900" indent="-342900" algn="l">
              <a:buFont typeface="Arial" panose="020B0604020202020204" pitchFamily="34" charset="0"/>
              <a:buChar char="•"/>
            </a:pPr>
            <a:r>
              <a:rPr lang="en-GB" sz="3200" dirty="0"/>
              <a:t>What is a model</a:t>
            </a:r>
          </a:p>
          <a:p>
            <a:pPr marL="342900" indent="-342900" algn="l">
              <a:buFont typeface="Arial" panose="020B0604020202020204" pitchFamily="34" charset="0"/>
              <a:buChar char="•"/>
            </a:pPr>
            <a:endParaRPr lang="en-GB" sz="3200" dirty="0"/>
          </a:p>
          <a:p>
            <a:pPr algn="l"/>
            <a:endParaRPr lang="en-GB"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What do I need to know?</a:t>
            </a:r>
          </a:p>
        </p:txBody>
      </p:sp>
    </p:spTree>
    <p:extLst>
      <p:ext uri="{BB962C8B-B14F-4D97-AF65-F5344CB8AC3E}">
        <p14:creationId xmlns:p14="http://schemas.microsoft.com/office/powerpoint/2010/main" val="542891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algn="l"/>
            <a:r>
              <a:rPr lang="en-GB" sz="3100" dirty="0"/>
              <a:t>AI Practitioners are subject matter experts and so should be involved in the entire life cycle of systems/models/algorithms that affect society </a:t>
            </a:r>
          </a:p>
          <a:p>
            <a:pPr algn="l"/>
            <a:r>
              <a:rPr lang="en-GB" sz="3100" dirty="0"/>
              <a:t>For this they need to understand the AI, the ecosystem and how it operates. </a:t>
            </a:r>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Value Subject Matter experts bring</a:t>
            </a:r>
          </a:p>
        </p:txBody>
      </p:sp>
    </p:spTree>
    <p:extLst>
      <p:ext uri="{BB962C8B-B14F-4D97-AF65-F5344CB8AC3E}">
        <p14:creationId xmlns:p14="http://schemas.microsoft.com/office/powerpoint/2010/main" val="149722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steps and steps&#10;&#10;Description automatically generated">
            <a:extLst>
              <a:ext uri="{FF2B5EF4-FFF2-40B4-BE49-F238E27FC236}">
                <a16:creationId xmlns:a16="http://schemas.microsoft.com/office/drawing/2014/main" id="{853237B9-00E0-EB2D-EAC1-2FCC076A5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89" y="1107141"/>
            <a:ext cx="9271978" cy="4643717"/>
          </a:xfrm>
          <a:prstGeom prst="rect">
            <a:avLst/>
          </a:prstGeom>
        </p:spPr>
      </p:pic>
    </p:spTree>
    <p:extLst>
      <p:ext uri="{BB962C8B-B14F-4D97-AF65-F5344CB8AC3E}">
        <p14:creationId xmlns:p14="http://schemas.microsoft.com/office/powerpoint/2010/main" val="155865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of steps and steps&#10;&#10;Description automatically generated">
            <a:extLst>
              <a:ext uri="{FF2B5EF4-FFF2-40B4-BE49-F238E27FC236}">
                <a16:creationId xmlns:a16="http://schemas.microsoft.com/office/drawing/2014/main" id="{250C2A99-D811-59B5-8B99-042F374851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635" y="1292021"/>
            <a:ext cx="8898730" cy="4456782"/>
          </a:xfrm>
          <a:prstGeom prst="rect">
            <a:avLst/>
          </a:prstGeom>
        </p:spPr>
      </p:pic>
      <p:sp>
        <p:nvSpPr>
          <p:cNvPr id="11" name="Down Arrow 10">
            <a:extLst>
              <a:ext uri="{FF2B5EF4-FFF2-40B4-BE49-F238E27FC236}">
                <a16:creationId xmlns:a16="http://schemas.microsoft.com/office/drawing/2014/main" id="{9D25ED31-8ABA-AF46-049F-EC48B4A3C907}"/>
              </a:ext>
            </a:extLst>
          </p:cNvPr>
          <p:cNvSpPr/>
          <p:nvPr/>
        </p:nvSpPr>
        <p:spPr>
          <a:xfrm>
            <a:off x="329925" y="1292021"/>
            <a:ext cx="697043" cy="889259"/>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0859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marL="457200" indent="-457200" algn="l">
              <a:buFont typeface="Arial" panose="020B0604020202020204" pitchFamily="34" charset="0"/>
              <a:buChar char="•"/>
            </a:pPr>
            <a:r>
              <a:rPr lang="en-GB" sz="3100" dirty="0"/>
              <a:t>We need the opportunity to be able to discuss AI with technical and non technical people </a:t>
            </a:r>
          </a:p>
          <a:p>
            <a:pPr marL="457200" indent="-457200" algn="l">
              <a:buFont typeface="Arial" panose="020B0604020202020204" pitchFamily="34" charset="0"/>
              <a:buChar char="•"/>
            </a:pPr>
            <a:r>
              <a:rPr lang="en-GB" sz="3100" dirty="0"/>
              <a:t>This means we have to reduce the language barriers in a technically complex area.</a:t>
            </a:r>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Communication Gaps</a:t>
            </a:r>
          </a:p>
        </p:txBody>
      </p:sp>
    </p:spTree>
    <p:extLst>
      <p:ext uri="{BB962C8B-B14F-4D97-AF65-F5344CB8AC3E}">
        <p14:creationId xmlns:p14="http://schemas.microsoft.com/office/powerpoint/2010/main" val="370611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6DB2FC3-F876-402A-92D4-A2CCE3C4CF4F}"/>
              </a:ext>
            </a:extLst>
          </p:cNvPr>
          <p:cNvSpPr>
            <a:spLocks noGrp="1"/>
          </p:cNvSpPr>
          <p:nvPr>
            <p:ph type="subTitle" idx="1"/>
          </p:nvPr>
        </p:nvSpPr>
        <p:spPr/>
        <p:txBody>
          <a:bodyPr>
            <a:normAutofit/>
          </a:bodyPr>
          <a:lstStyle/>
          <a:p>
            <a:pPr marL="457200" indent="-457200" algn="l">
              <a:buFont typeface="Arial" panose="020B0604020202020204" pitchFamily="34" charset="0"/>
              <a:buChar char="•"/>
            </a:pPr>
            <a:r>
              <a:rPr lang="en-GB" sz="3100" dirty="0"/>
              <a:t>Data Analysis and interpretation across:</a:t>
            </a:r>
          </a:p>
          <a:p>
            <a:pPr marL="914400" lvl="1" indent="-457200" algn="l">
              <a:buFont typeface="Arial" panose="020B0604020202020204" pitchFamily="34" charset="0"/>
              <a:buChar char="•"/>
            </a:pPr>
            <a:r>
              <a:rPr lang="en-GB" sz="2900" dirty="0"/>
              <a:t>Defence</a:t>
            </a:r>
          </a:p>
          <a:p>
            <a:pPr marL="914400" lvl="1" indent="-457200" algn="l">
              <a:buFont typeface="Arial" panose="020B0604020202020204" pitchFamily="34" charset="0"/>
              <a:buChar char="•"/>
            </a:pPr>
            <a:r>
              <a:rPr lang="en-GB" sz="2900" dirty="0"/>
              <a:t>Financial</a:t>
            </a:r>
          </a:p>
          <a:p>
            <a:pPr marL="914400" lvl="1" indent="-457200" algn="l">
              <a:buFont typeface="Arial" panose="020B0604020202020204" pitchFamily="34" charset="0"/>
              <a:buChar char="•"/>
            </a:pPr>
            <a:r>
              <a:rPr lang="en-GB" sz="2900" dirty="0"/>
              <a:t>Health</a:t>
            </a:r>
          </a:p>
          <a:p>
            <a:pPr marL="914400" lvl="1" indent="-457200" algn="l">
              <a:buFont typeface="Arial" panose="020B0604020202020204" pitchFamily="34" charset="0"/>
              <a:buChar char="•"/>
            </a:pPr>
            <a:r>
              <a:rPr lang="en-GB" sz="2900" dirty="0"/>
              <a:t>Government</a:t>
            </a:r>
          </a:p>
          <a:p>
            <a:pPr marL="457200" indent="-457200" algn="l">
              <a:buFont typeface="Arial" panose="020B0604020202020204" pitchFamily="34" charset="0"/>
              <a:buChar char="•"/>
            </a:pPr>
            <a:endParaRPr lang="en-GB" sz="3100" dirty="0"/>
          </a:p>
        </p:txBody>
      </p:sp>
      <p:sp>
        <p:nvSpPr>
          <p:cNvPr id="3" name="Title 2">
            <a:extLst>
              <a:ext uri="{FF2B5EF4-FFF2-40B4-BE49-F238E27FC236}">
                <a16:creationId xmlns:a16="http://schemas.microsoft.com/office/drawing/2014/main" id="{957203C3-EDCA-4639-A609-16EC05F9AD35}"/>
              </a:ext>
            </a:extLst>
          </p:cNvPr>
          <p:cNvSpPr>
            <a:spLocks noGrp="1"/>
          </p:cNvSpPr>
          <p:nvPr>
            <p:ph type="title"/>
          </p:nvPr>
        </p:nvSpPr>
        <p:spPr/>
        <p:txBody>
          <a:bodyPr/>
          <a:lstStyle/>
          <a:p>
            <a:r>
              <a:rPr lang="en-GB" sz="3600" dirty="0"/>
              <a:t>Use cases</a:t>
            </a:r>
          </a:p>
        </p:txBody>
      </p:sp>
    </p:spTree>
    <p:extLst>
      <p:ext uri="{BB962C8B-B14F-4D97-AF65-F5344CB8AC3E}">
        <p14:creationId xmlns:p14="http://schemas.microsoft.com/office/powerpoint/2010/main" val="362065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w="15875">
          <a:solidFill>
            <a:schemeClr val="tx1"/>
          </a:solidFill>
        </a:ln>
      </a:spPr>
      <a:bodyPr wrap="square" rtlCol="0">
        <a:spAutoFit/>
      </a:bodyPr>
      <a:lstStyle>
        <a:defPPr algn="ctr">
          <a:defRPr sz="1400" dirty="0" smtClean="0">
            <a:solidFill>
              <a:srgbClr val="1B75BC"/>
            </a:solidFill>
            <a:latin typeface="Akkurat-Bold"/>
            <a:cs typeface="Akkurat-Bold"/>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594</Words>
  <Application>Microsoft Office PowerPoint</Application>
  <PresentationFormat>On-screen Show (4:3)</PresentationFormat>
  <Paragraphs>116</Paragraphs>
  <Slides>21</Slides>
  <Notes>15</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Akkurat</vt:lpstr>
      <vt:lpstr>Akkurat-Bold</vt:lpstr>
      <vt:lpstr>Arial</vt:lpstr>
      <vt:lpstr>Calibri</vt:lpstr>
      <vt:lpstr>Office Theme</vt:lpstr>
      <vt:lpstr>AI and The Practitioner</vt:lpstr>
      <vt:lpstr>AI Confidence in the Workplace</vt:lpstr>
      <vt:lpstr>Challenges for Educators and the Lay Person</vt:lpstr>
      <vt:lpstr>What do I need to know?</vt:lpstr>
      <vt:lpstr>Value Subject Matter experts bring</vt:lpstr>
      <vt:lpstr>PowerPoint Presentation</vt:lpstr>
      <vt:lpstr>PowerPoint Presentation</vt:lpstr>
      <vt:lpstr>Communication Gaps</vt:lpstr>
      <vt:lpstr>Use cases</vt:lpstr>
      <vt:lpstr>Use cases</vt:lpstr>
      <vt:lpstr>Accountability and Liability </vt:lpstr>
      <vt:lpstr>Accountability and Liability </vt:lpstr>
      <vt:lpstr>Education Project</vt:lpstr>
      <vt:lpstr>Why Register</vt:lpstr>
      <vt:lpstr>Why Register</vt:lpstr>
      <vt:lpstr>What’s in it for me</vt:lpstr>
      <vt:lpstr>What’s in it for me</vt:lpstr>
      <vt:lpstr>Benefits for Employers</vt:lpstr>
      <vt:lpstr>How can the IST help?</vt:lpstr>
      <vt:lpstr>Start your Professional Journey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Joan Ward</dc:creator>
  <cp:lastModifiedBy>Warwick Hall</cp:lastModifiedBy>
  <cp:revision>194</cp:revision>
  <cp:lastPrinted>2022-04-13T18:03:58Z</cp:lastPrinted>
  <dcterms:created xsi:type="dcterms:W3CDTF">2012-04-12T12:12:59Z</dcterms:created>
  <dcterms:modified xsi:type="dcterms:W3CDTF">2024-04-18T20:57:55Z</dcterms:modified>
</cp:coreProperties>
</file>